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sldIdLst>
    <p:sldId id="256" r:id="rId2"/>
    <p:sldId id="257" r:id="rId3"/>
    <p:sldId id="258" r:id="rId4"/>
    <p:sldId id="259" r:id="rId5"/>
    <p:sldId id="260" r:id="rId6"/>
    <p:sldId id="261" r:id="rId7"/>
    <p:sldId id="262" r:id="rId8"/>
    <p:sldId id="263" r:id="rId9"/>
    <p:sldId id="264"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ifert Susanne" userId="128b97e0-6aea-4f29-bcd7-59b76b23bc81" providerId="ADAL" clId="{0D5081E9-8C68-4E14-822C-AC06AF1F3732}"/>
    <pc:docChg chg="custSel modSld">
      <pc:chgData name="Seifert Susanne" userId="128b97e0-6aea-4f29-bcd7-59b76b23bc81" providerId="ADAL" clId="{0D5081E9-8C68-4E14-822C-AC06AF1F3732}" dt="2026-01-13T12:37:00.358" v="216" actId="13926"/>
      <pc:docMkLst>
        <pc:docMk/>
      </pc:docMkLst>
      <pc:sldChg chg="modSp mod">
        <pc:chgData name="Seifert Susanne" userId="128b97e0-6aea-4f29-bcd7-59b76b23bc81" providerId="ADAL" clId="{0D5081E9-8C68-4E14-822C-AC06AF1F3732}" dt="2026-01-13T12:37:00.358" v="216" actId="13926"/>
        <pc:sldMkLst>
          <pc:docMk/>
          <pc:sldMk cId="1964719663" sldId="267"/>
        </pc:sldMkLst>
        <pc:spChg chg="mod">
          <ac:chgData name="Seifert Susanne" userId="128b97e0-6aea-4f29-bcd7-59b76b23bc81" providerId="ADAL" clId="{0D5081E9-8C68-4E14-822C-AC06AF1F3732}" dt="2026-01-13T12:37:00.358" v="216" actId="13926"/>
          <ac:spMkLst>
            <pc:docMk/>
            <pc:sldMk cId="1964719663" sldId="267"/>
            <ac:spMk id="5" creationId="{694D5F7A-4ED8-0493-7FB8-F7729633B2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084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Date Placeholder 2"/>
          <p:cNvSpPr>
            <a:spLocks noGrp="1"/>
          </p:cNvSpPr>
          <p:nvPr>
            <p:ph type="dt" sz="half" idx="10"/>
          </p:nvPr>
        </p:nvSpPr>
        <p:spPr/>
        <p:txBody>
          <a:bodyPr/>
          <a:lstStyle/>
          <a:p>
            <a:fld id="{3B69FF2E-DF27-433B-B06A-262C15730DC0}" type="datetimeFigureOut">
              <a:rPr lang="de-DE" smtClean="0"/>
              <a:t>13.01.2026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36220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24239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9380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a:t>Mastertitelformat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4141766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56383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11172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752264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51563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263468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a:t>Mastertitelformat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B69FF2E-DF27-433B-B06A-262C15730DC0}" type="datetimeFigureOut">
              <a:rPr lang="de-DE" smtClean="0"/>
              <a:t>13.01.2026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314468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B69FF2E-DF27-433B-B06A-262C15730DC0}" type="datetimeFigureOut">
              <a:rPr lang="de-DE" smtClean="0"/>
              <a:t>13.01.2026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725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B69FF2E-DF27-433B-B06A-262C15730DC0}" type="datetimeFigureOut">
              <a:rPr lang="de-DE" smtClean="0"/>
              <a:t>13.01.2026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152705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B69FF2E-DF27-433B-B06A-262C15730DC0}" type="datetimeFigureOut">
              <a:rPr lang="de-DE" smtClean="0"/>
              <a:t>13.01.2026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77346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9FF2E-DF27-433B-B06A-262C15730DC0}" type="datetimeFigureOut">
              <a:rPr lang="de-DE" smtClean="0"/>
              <a:t>13.01.2026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96185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B69FF2E-DF27-433B-B06A-262C15730DC0}" type="datetimeFigureOut">
              <a:rPr lang="de-DE" smtClean="0"/>
              <a:t>13.01.2026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266789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3B69FF2E-DF27-433B-B06A-262C15730DC0}" type="datetimeFigureOut">
              <a:rPr lang="de-DE" smtClean="0"/>
              <a:t>13.01.2026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67C9B7C-2943-4D4A-8C28-ABDFAB56949D}" type="slidenum">
              <a:rPr lang="de-DE" smtClean="0"/>
              <a:t>‹Nr.›</a:t>
            </a:fld>
            <a:endParaRPr lang="de-DE"/>
          </a:p>
        </p:txBody>
      </p:sp>
    </p:spTree>
    <p:extLst>
      <p:ext uri="{BB962C8B-B14F-4D97-AF65-F5344CB8AC3E}">
        <p14:creationId xmlns:p14="http://schemas.microsoft.com/office/powerpoint/2010/main" val="100729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B69FF2E-DF27-433B-B06A-262C15730DC0}" type="datetimeFigureOut">
              <a:rPr lang="de-DE" smtClean="0"/>
              <a:t>13.01.2026</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7C9B7C-2943-4D4A-8C28-ABDFAB56949D}" type="slidenum">
              <a:rPr lang="de-DE" smtClean="0"/>
              <a:t>‹Nr.›</a:t>
            </a:fld>
            <a:endParaRPr lang="de-DE"/>
          </a:p>
        </p:txBody>
      </p:sp>
    </p:spTree>
    <p:extLst>
      <p:ext uri="{BB962C8B-B14F-4D97-AF65-F5344CB8AC3E}">
        <p14:creationId xmlns:p14="http://schemas.microsoft.com/office/powerpoint/2010/main" val="3590791519"/>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7A5C6721-94AD-838E-6C90-57022A95A203}"/>
              </a:ext>
            </a:extLst>
          </p:cNvPr>
          <p:cNvSpPr>
            <a:spLocks noGrp="1"/>
          </p:cNvSpPr>
          <p:nvPr>
            <p:ph type="title"/>
          </p:nvPr>
        </p:nvSpPr>
        <p:spPr/>
        <p:txBody>
          <a:bodyPr/>
          <a:lstStyle/>
          <a:p>
            <a:pPr lvl="0"/>
            <a:r>
              <a:rPr lang="de-DE" cap="none">
                <a:latin typeface="Comic Sans MS" pitchFamily="66"/>
              </a:rPr>
              <a:t>Übergang Kindergarten-Grundschule</a:t>
            </a:r>
          </a:p>
        </p:txBody>
      </p:sp>
      <p:pic>
        <p:nvPicPr>
          <p:cNvPr id="3" name="Grafik 2">
            <a:extLst>
              <a:ext uri="{FF2B5EF4-FFF2-40B4-BE49-F238E27FC236}">
                <a16:creationId xmlns:a16="http://schemas.microsoft.com/office/drawing/2014/main" id="{DC7AFDF1-09A3-ED4F-637D-7E04937676D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09577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5CB7256-F195-3C82-5685-369E28289B49}"/>
              </a:ext>
            </a:extLst>
          </p:cNvPr>
          <p:cNvPicPr>
            <a:picLocks noChangeAspect="1"/>
          </p:cNvPicPr>
          <p:nvPr/>
        </p:nvPicPr>
        <p:blipFill>
          <a:blip r:embed="rId2"/>
          <a:stretch>
            <a:fillRect/>
          </a:stretch>
        </p:blipFill>
        <p:spPr>
          <a:xfrm>
            <a:off x="10226982" y="5525973"/>
            <a:ext cx="1694835" cy="1170533"/>
          </a:xfrm>
          <a:prstGeom prst="rect">
            <a:avLst/>
          </a:prstGeom>
        </p:spPr>
      </p:pic>
      <p:pic>
        <p:nvPicPr>
          <p:cNvPr id="4" name="Grafik 3">
            <a:extLst>
              <a:ext uri="{FF2B5EF4-FFF2-40B4-BE49-F238E27FC236}">
                <a16:creationId xmlns:a16="http://schemas.microsoft.com/office/drawing/2014/main" id="{7C3C9873-7AAE-7557-D249-70FCBE1D8AC0}"/>
              </a:ext>
            </a:extLst>
          </p:cNvPr>
          <p:cNvPicPr>
            <a:picLocks noChangeAspect="1"/>
          </p:cNvPicPr>
          <p:nvPr/>
        </p:nvPicPr>
        <p:blipFill>
          <a:blip r:embed="rId3"/>
          <a:stretch>
            <a:fillRect/>
          </a:stretch>
        </p:blipFill>
        <p:spPr>
          <a:xfrm>
            <a:off x="9751453" y="161494"/>
            <a:ext cx="2170364" cy="1005927"/>
          </a:xfrm>
          <a:prstGeom prst="rect">
            <a:avLst/>
          </a:prstGeom>
        </p:spPr>
      </p:pic>
      <p:sp>
        <p:nvSpPr>
          <p:cNvPr id="5" name="Textfeld 4">
            <a:extLst>
              <a:ext uri="{FF2B5EF4-FFF2-40B4-BE49-F238E27FC236}">
                <a16:creationId xmlns:a16="http://schemas.microsoft.com/office/drawing/2014/main" id="{694D5F7A-4ED8-0493-7FB8-F7729633B2C1}"/>
              </a:ext>
            </a:extLst>
          </p:cNvPr>
          <p:cNvSpPr txBox="1"/>
          <p:nvPr/>
        </p:nvSpPr>
        <p:spPr>
          <a:xfrm>
            <a:off x="1523999" y="417373"/>
            <a:ext cx="8043333" cy="6247864"/>
          </a:xfrm>
          <a:prstGeom prst="rect">
            <a:avLst/>
          </a:prstGeom>
          <a:noFill/>
        </p:spPr>
        <p:txBody>
          <a:bodyPr wrap="square" rtlCol="0">
            <a:spAutoFit/>
          </a:bodyPr>
          <a:lstStyle/>
          <a:p>
            <a:pPr marL="342900" indent="-342900">
              <a:buAutoNum type="arabicPeriod"/>
            </a:pPr>
            <a:r>
              <a:rPr lang="de-DE" sz="2400" dirty="0">
                <a:solidFill>
                  <a:schemeClr val="bg2">
                    <a:lumMod val="75000"/>
                  </a:schemeClr>
                </a:solidFill>
                <a:latin typeface="Comic Sans MS" panose="030F0702030302020204" pitchFamily="66" charset="0"/>
              </a:rPr>
              <a:t>Nachmittag</a:t>
            </a:r>
          </a:p>
          <a:p>
            <a:r>
              <a:rPr lang="de-DE" dirty="0">
                <a:solidFill>
                  <a:schemeClr val="bg2">
                    <a:lumMod val="75000"/>
                  </a:schemeClr>
                </a:solidFill>
                <a:latin typeface="Comic Sans MS" panose="030F0702030302020204" pitchFamily="66" charset="0"/>
              </a:rPr>
              <a:t>     </a:t>
            </a:r>
            <a:r>
              <a:rPr lang="de-DE" sz="2000" dirty="0">
                <a:solidFill>
                  <a:schemeClr val="bg2">
                    <a:lumMod val="75000"/>
                  </a:schemeClr>
                </a:solidFill>
                <a:highlight>
                  <a:srgbClr val="FFFF00"/>
                </a:highlight>
                <a:latin typeface="Comic Sans MS" panose="030F0702030302020204" pitchFamily="66" charset="0"/>
              </a:rPr>
              <a:t>Wahrnehmung, Mathematik, Sprache</a:t>
            </a:r>
          </a:p>
          <a:p>
            <a:pPr marL="342900" indent="-342900">
              <a:buAutoNum type="arabicPeriod"/>
            </a:pPr>
            <a:endParaRPr lang="de-DE" sz="2000" dirty="0">
              <a:solidFill>
                <a:schemeClr val="bg2">
                  <a:lumMod val="75000"/>
                </a:schemeClr>
              </a:solidFill>
              <a:latin typeface="Comic Sans MS" panose="030F0702030302020204" pitchFamily="66" charset="0"/>
            </a:endParaRPr>
          </a:p>
          <a:p>
            <a:r>
              <a:rPr lang="de-DE" sz="2000" dirty="0">
                <a:solidFill>
                  <a:schemeClr val="bg2">
                    <a:lumMod val="75000"/>
                  </a:schemeClr>
                </a:solidFill>
                <a:latin typeface="Comic Sans MS" panose="030F0702030302020204" pitchFamily="66" charset="0"/>
              </a:rPr>
              <a:t>Alle </a:t>
            </a:r>
            <a:r>
              <a:rPr lang="de-DE" sz="2000" dirty="0" err="1">
                <a:solidFill>
                  <a:schemeClr val="bg2">
                    <a:lumMod val="75000"/>
                  </a:schemeClr>
                </a:solidFill>
                <a:latin typeface="Comic Sans MS" panose="030F0702030302020204" pitchFamily="66" charset="0"/>
              </a:rPr>
              <a:t>KiTas</a:t>
            </a:r>
            <a:r>
              <a:rPr lang="de-DE" sz="2000" dirty="0">
                <a:solidFill>
                  <a:schemeClr val="bg2">
                    <a:lumMod val="75000"/>
                  </a:schemeClr>
                </a:solidFill>
                <a:latin typeface="Comic Sans MS" panose="030F0702030302020204" pitchFamily="66" charset="0"/>
              </a:rPr>
              <a:t>:		Donnerstag, 15.1.2026		</a:t>
            </a:r>
          </a:p>
          <a:p>
            <a:pPr marL="342900" indent="-342900">
              <a:buAutoNum type="arabicPeriod"/>
            </a:pPr>
            <a:endParaRPr lang="de-DE" sz="2000" dirty="0">
              <a:solidFill>
                <a:schemeClr val="bg2">
                  <a:lumMod val="75000"/>
                </a:schemeClr>
              </a:solidFill>
              <a:latin typeface="Comic Sans MS" panose="030F0702030302020204" pitchFamily="66" charset="0"/>
            </a:endParaRPr>
          </a:p>
          <a:p>
            <a:r>
              <a:rPr lang="de-DE" sz="2000" dirty="0">
                <a:solidFill>
                  <a:schemeClr val="bg2">
                    <a:lumMod val="75000"/>
                  </a:schemeClr>
                </a:solidFill>
                <a:latin typeface="Comic Sans MS" panose="030F0702030302020204" pitchFamily="66" charset="0"/>
                <a:sym typeface="Wingdings" panose="05000000000000000000" pitchFamily="2" charset="2"/>
              </a:rPr>
              <a:t></a:t>
            </a:r>
            <a:r>
              <a:rPr lang="de-DE" sz="2000" dirty="0">
                <a:solidFill>
                  <a:schemeClr val="bg2">
                    <a:lumMod val="75000"/>
                  </a:schemeClr>
                </a:solidFill>
                <a:latin typeface="Comic Sans MS" panose="030F0702030302020204" pitchFamily="66" charset="0"/>
              </a:rPr>
              <a:t>jeweils um 15 Uhr in der jeweiligen Einrichtung			</a:t>
            </a:r>
          </a:p>
          <a:p>
            <a:pPr marL="342900" indent="-342900">
              <a:buAutoNum type="arabicPeriod"/>
            </a:pPr>
            <a:endParaRPr lang="de-DE" dirty="0">
              <a:solidFill>
                <a:schemeClr val="bg2">
                  <a:lumMod val="75000"/>
                </a:schemeClr>
              </a:solidFill>
              <a:latin typeface="Comic Sans MS" panose="030F0702030302020204" pitchFamily="66" charset="0"/>
            </a:endParaRPr>
          </a:p>
          <a:p>
            <a:endParaRPr lang="de-DE" dirty="0">
              <a:solidFill>
                <a:schemeClr val="bg2">
                  <a:lumMod val="75000"/>
                </a:schemeClr>
              </a:solidFill>
              <a:latin typeface="Comic Sans MS" panose="030F0702030302020204" pitchFamily="66" charset="0"/>
            </a:endParaRPr>
          </a:p>
          <a:p>
            <a:r>
              <a:rPr lang="de-DE" sz="2400" dirty="0">
                <a:solidFill>
                  <a:schemeClr val="bg2">
                    <a:lumMod val="75000"/>
                  </a:schemeClr>
                </a:solidFill>
                <a:latin typeface="Comic Sans MS" panose="030F0702030302020204" pitchFamily="66" charset="0"/>
              </a:rPr>
              <a:t>2. </a:t>
            </a:r>
            <a:r>
              <a:rPr lang="de-DE" dirty="0">
                <a:solidFill>
                  <a:schemeClr val="bg2">
                    <a:lumMod val="75000"/>
                  </a:schemeClr>
                </a:solidFill>
                <a:latin typeface="Comic Sans MS" panose="030F0702030302020204" pitchFamily="66" charset="0"/>
              </a:rPr>
              <a:t>	</a:t>
            </a:r>
            <a:r>
              <a:rPr lang="de-DE" sz="2400" dirty="0">
                <a:solidFill>
                  <a:schemeClr val="bg2">
                    <a:lumMod val="75000"/>
                  </a:schemeClr>
                </a:solidFill>
                <a:latin typeface="Comic Sans MS" panose="030F0702030302020204" pitchFamily="66" charset="0"/>
              </a:rPr>
              <a:t>Nachmittag</a:t>
            </a:r>
          </a:p>
          <a:p>
            <a:r>
              <a:rPr lang="de-DE" dirty="0">
                <a:solidFill>
                  <a:schemeClr val="bg2">
                    <a:lumMod val="75000"/>
                  </a:schemeClr>
                </a:solidFill>
                <a:latin typeface="Comic Sans MS" panose="030F0702030302020204" pitchFamily="66" charset="0"/>
              </a:rPr>
              <a:t>	</a:t>
            </a:r>
            <a:r>
              <a:rPr lang="de-DE" sz="2000" dirty="0">
                <a:solidFill>
                  <a:schemeClr val="bg2">
                    <a:lumMod val="75000"/>
                  </a:schemeClr>
                </a:solidFill>
                <a:highlight>
                  <a:srgbClr val="FFFF00"/>
                </a:highlight>
                <a:latin typeface="Comic Sans MS" panose="030F0702030302020204" pitchFamily="66" charset="0"/>
              </a:rPr>
              <a:t>Schulmaterialien und </a:t>
            </a:r>
            <a:r>
              <a:rPr lang="de-DE" sz="2000" dirty="0" err="1">
                <a:solidFill>
                  <a:schemeClr val="bg2">
                    <a:lumMod val="75000"/>
                  </a:schemeClr>
                </a:solidFill>
                <a:highlight>
                  <a:srgbClr val="FFFF00"/>
                </a:highlight>
                <a:latin typeface="Comic Sans MS" panose="030F0702030302020204" pitchFamily="66" charset="0"/>
              </a:rPr>
              <a:t>Schulhausralley</a:t>
            </a:r>
            <a:r>
              <a:rPr lang="de-DE" sz="2000" dirty="0">
                <a:solidFill>
                  <a:schemeClr val="bg2">
                    <a:lumMod val="75000"/>
                  </a:schemeClr>
                </a:solidFill>
                <a:highlight>
                  <a:srgbClr val="FFFF00"/>
                </a:highlight>
                <a:latin typeface="Comic Sans MS" panose="030F0702030302020204" pitchFamily="66" charset="0"/>
              </a:rPr>
              <a:t> </a:t>
            </a:r>
          </a:p>
          <a:p>
            <a:pPr marL="342900" indent="-342900">
              <a:buAutoNum type="arabicPeriod"/>
            </a:pPr>
            <a:endParaRPr lang="de-DE" sz="2000" dirty="0">
              <a:solidFill>
                <a:schemeClr val="bg2">
                  <a:lumMod val="75000"/>
                </a:schemeClr>
              </a:solidFill>
              <a:latin typeface="Comic Sans MS" panose="030F0702030302020204" pitchFamily="66" charset="0"/>
            </a:endParaRPr>
          </a:p>
          <a:p>
            <a:r>
              <a:rPr lang="de-DE" sz="2000" dirty="0">
                <a:solidFill>
                  <a:schemeClr val="bg2">
                    <a:lumMod val="75000"/>
                  </a:schemeClr>
                </a:solidFill>
                <a:latin typeface="Comic Sans MS" panose="030F0702030302020204" pitchFamily="66" charset="0"/>
              </a:rPr>
              <a:t>	KiTa Heilig Geist + AWO Brunn:	Dienstag, 21.4.2026</a:t>
            </a:r>
          </a:p>
          <a:p>
            <a:endParaRPr lang="de-DE" sz="2000" dirty="0">
              <a:solidFill>
                <a:schemeClr val="bg2">
                  <a:lumMod val="75000"/>
                </a:schemeClr>
              </a:solidFill>
              <a:latin typeface="Comic Sans MS" panose="030F0702030302020204" pitchFamily="66" charset="0"/>
            </a:endParaRPr>
          </a:p>
          <a:p>
            <a:r>
              <a:rPr lang="de-DE" sz="2000" dirty="0">
                <a:solidFill>
                  <a:schemeClr val="bg2">
                    <a:lumMod val="75000"/>
                  </a:schemeClr>
                </a:solidFill>
                <a:latin typeface="Comic Sans MS" panose="030F0702030302020204" pitchFamily="66" charset="0"/>
              </a:rPr>
              <a:t>	KiTa Ekin * Pfiffikus:				Dienstag,  5.5.2026</a:t>
            </a:r>
          </a:p>
          <a:p>
            <a:endParaRPr lang="de-DE" sz="2000" dirty="0">
              <a:solidFill>
                <a:schemeClr val="bg2">
                  <a:lumMod val="75000"/>
                </a:schemeClr>
              </a:solidFill>
              <a:latin typeface="Comic Sans MS" panose="030F0702030302020204" pitchFamily="66" charset="0"/>
              <a:sym typeface="Wingdings" panose="05000000000000000000" pitchFamily="2" charset="2"/>
            </a:endParaRPr>
          </a:p>
          <a:p>
            <a:r>
              <a:rPr lang="de-DE" sz="2000" dirty="0">
                <a:solidFill>
                  <a:schemeClr val="bg2">
                    <a:lumMod val="75000"/>
                  </a:schemeClr>
                </a:solidFill>
                <a:latin typeface="Comic Sans MS" panose="030F0702030302020204" pitchFamily="66" charset="0"/>
                <a:sym typeface="Wingdings" panose="05000000000000000000" pitchFamily="2" charset="2"/>
              </a:rPr>
              <a:t> </a:t>
            </a:r>
            <a:r>
              <a:rPr lang="de-DE" sz="2000" dirty="0">
                <a:solidFill>
                  <a:schemeClr val="bg2">
                    <a:lumMod val="75000"/>
                  </a:schemeClr>
                </a:solidFill>
                <a:latin typeface="Comic Sans MS" panose="030F0702030302020204" pitchFamily="66" charset="0"/>
              </a:rPr>
              <a:t>jeweils um 15 Uhr im Schulhaus</a:t>
            </a:r>
          </a:p>
          <a:p>
            <a:endParaRPr lang="de-DE" sz="2000" dirty="0">
              <a:solidFill>
                <a:schemeClr val="bg2">
                  <a:lumMod val="75000"/>
                </a:schemeClr>
              </a:solidFill>
              <a:latin typeface="Comic Sans MS" panose="030F0702030302020204" pitchFamily="66" charset="0"/>
            </a:endParaRPr>
          </a:p>
          <a:p>
            <a:r>
              <a:rPr lang="de-DE" sz="3200" b="1" u="sng" dirty="0">
                <a:solidFill>
                  <a:schemeClr val="bg2">
                    <a:lumMod val="75000"/>
                  </a:schemeClr>
                </a:solidFill>
                <a:highlight>
                  <a:srgbClr val="FFFF00"/>
                </a:highlight>
                <a:latin typeface="Comic Sans MS" panose="030F0702030302020204" pitchFamily="66" charset="0"/>
              </a:rPr>
              <a:t>Schulanmeldung:</a:t>
            </a:r>
            <a:r>
              <a:rPr lang="de-DE" sz="3200" b="1" u="sng" dirty="0">
                <a:solidFill>
                  <a:schemeClr val="bg2">
                    <a:lumMod val="75000"/>
                  </a:schemeClr>
                </a:solidFill>
                <a:latin typeface="Comic Sans MS" panose="030F0702030302020204" pitchFamily="66" charset="0"/>
              </a:rPr>
              <a:t> </a:t>
            </a:r>
          </a:p>
          <a:p>
            <a:r>
              <a:rPr lang="de-DE" sz="2400" dirty="0">
                <a:solidFill>
                  <a:schemeClr val="bg2">
                    <a:lumMod val="75000"/>
                  </a:schemeClr>
                </a:solidFill>
                <a:latin typeface="Comic Sans MS" panose="030F0702030302020204" pitchFamily="66" charset="0"/>
              </a:rPr>
              <a:t>	</a:t>
            </a:r>
            <a:r>
              <a:rPr lang="de-DE" sz="2000" dirty="0">
                <a:solidFill>
                  <a:schemeClr val="bg2">
                    <a:lumMod val="75000"/>
                  </a:schemeClr>
                </a:solidFill>
                <a:latin typeface="Comic Sans MS" panose="030F0702030302020204" pitchFamily="66" charset="0"/>
              </a:rPr>
              <a:t>Mittwoch, 18.3.2026 </a:t>
            </a:r>
            <a:r>
              <a:rPr lang="de-DE" sz="2000" dirty="0">
                <a:solidFill>
                  <a:schemeClr val="bg2">
                    <a:lumMod val="75000"/>
                  </a:schemeClr>
                </a:solidFill>
                <a:latin typeface="Comic Sans MS" panose="030F0702030302020204" pitchFamily="66" charset="0"/>
                <a:sym typeface="Wingdings" panose="05000000000000000000" pitchFamily="2" charset="2"/>
              </a:rPr>
              <a:t> Einladung folgt schriftlich, im Januar</a:t>
            </a:r>
            <a:endParaRPr lang="de-DE" sz="2000" dirty="0">
              <a:solidFill>
                <a:schemeClr val="bg2">
                  <a:lumMod val="75000"/>
                </a:schemeClr>
              </a:solidFill>
              <a:latin typeface="Comic Sans MS" panose="030F0702030302020204" pitchFamily="66" charset="0"/>
            </a:endParaRPr>
          </a:p>
        </p:txBody>
      </p:sp>
    </p:spTree>
    <p:extLst>
      <p:ext uri="{BB962C8B-B14F-4D97-AF65-F5344CB8AC3E}">
        <p14:creationId xmlns:p14="http://schemas.microsoft.com/office/powerpoint/2010/main" val="196471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85C80BB9-A62E-EC88-D1D0-A35E6A472214}"/>
              </a:ext>
            </a:extLst>
          </p:cNvPr>
          <p:cNvSpPr>
            <a:spLocks noGrp="1"/>
          </p:cNvSpPr>
          <p:nvPr>
            <p:ph type="title"/>
          </p:nvPr>
        </p:nvSpPr>
        <p:spPr/>
        <p:txBody>
          <a:bodyPr>
            <a:normAutofit fontScale="90000"/>
          </a:bodyPr>
          <a:lstStyle/>
          <a:p>
            <a:pPr lvl="0"/>
            <a:r>
              <a:rPr lang="de-DE" sz="2800" b="1" cap="none">
                <a:solidFill>
                  <a:srgbClr val="C55A11"/>
                </a:solidFill>
                <a:latin typeface="Comic Sans MS" pitchFamily="66"/>
              </a:rPr>
              <a:t>Was verändert sich?</a:t>
            </a:r>
            <a:br>
              <a:rPr lang="de-DE" sz="1800" cap="none">
                <a:latin typeface="Comic Sans MS" pitchFamily="66"/>
              </a:rPr>
            </a:br>
            <a:br>
              <a:rPr lang="de-DE" sz="1800" cap="none">
                <a:latin typeface="Comic Sans MS" pitchFamily="66"/>
              </a:rPr>
            </a:br>
            <a:r>
              <a:rPr lang="de-DE" sz="1800" b="1" cap="none">
                <a:latin typeface="Comic Sans MS" pitchFamily="66"/>
              </a:rPr>
              <a:t>Kindergarten</a:t>
            </a:r>
            <a:r>
              <a:rPr lang="de-DE" sz="1800" cap="none">
                <a:latin typeface="Comic Sans MS" pitchFamily="66"/>
              </a:rPr>
              <a:t>								</a:t>
            </a:r>
            <a:r>
              <a:rPr lang="de-DE" sz="1800" b="1" cap="none">
                <a:latin typeface="Comic Sans MS" pitchFamily="66"/>
              </a:rPr>
              <a:t>Grundschule</a:t>
            </a:r>
            <a:br>
              <a:rPr lang="de-DE" sz="1800" cap="none">
                <a:latin typeface="Comic Sans MS" pitchFamily="66"/>
              </a:rPr>
            </a:br>
            <a:br>
              <a:rPr lang="de-DE" sz="1800" cap="none">
                <a:latin typeface="Comic Sans MS" pitchFamily="66"/>
              </a:rPr>
            </a:br>
            <a:r>
              <a:rPr lang="de-DE" sz="1800" cap="none">
                <a:latin typeface="Comic Sans MS" pitchFamily="66"/>
              </a:rPr>
              <a:t>flexibler Beginn, freie Zeiteinteilung			festgelegter Schulbeginn, vorgeschriebene</a:t>
            </a:r>
            <a:br>
              <a:rPr lang="de-DE" sz="1800" cap="none">
                <a:latin typeface="Comic Sans MS" pitchFamily="66"/>
              </a:rPr>
            </a:br>
            <a:r>
              <a:rPr lang="de-DE" sz="1800" cap="none">
                <a:latin typeface="Comic Sans MS" pitchFamily="66"/>
              </a:rPr>
              <a:t>											Arbeits- und Erholungsphasen</a:t>
            </a:r>
            <a:br>
              <a:rPr lang="de-DE" sz="1800" cap="none">
                <a:latin typeface="Comic Sans MS" pitchFamily="66"/>
              </a:rPr>
            </a:br>
            <a:br>
              <a:rPr lang="de-DE" sz="1800" cap="none">
                <a:latin typeface="Comic Sans MS" pitchFamily="66"/>
              </a:rPr>
            </a:br>
            <a:r>
              <a:rPr lang="de-DE" sz="1800" cap="none">
                <a:latin typeface="Comic Sans MS" pitchFamily="66"/>
              </a:rPr>
              <a:t>feste Bezugspersonen, überschaubare			oft mehrere Bezugspersonen, größere</a:t>
            </a:r>
            <a:br>
              <a:rPr lang="de-DE" sz="1800" cap="none">
                <a:latin typeface="Comic Sans MS" pitchFamily="66"/>
              </a:rPr>
            </a:br>
            <a:r>
              <a:rPr lang="de-DE" sz="1800" cap="none">
                <a:latin typeface="Comic Sans MS" pitchFamily="66"/>
              </a:rPr>
              <a:t>Gruppen										Schüleransammlungen</a:t>
            </a:r>
            <a:br>
              <a:rPr lang="de-DE" sz="1800" cap="none">
                <a:latin typeface="Comic Sans MS" pitchFamily="66"/>
              </a:rPr>
            </a:br>
            <a:br>
              <a:rPr lang="de-DE" sz="1800" cap="none">
                <a:latin typeface="Comic Sans MS" pitchFamily="66"/>
              </a:rPr>
            </a:br>
            <a:r>
              <a:rPr lang="de-DE" sz="1800" cap="none">
                <a:latin typeface="Comic Sans MS" pitchFamily="66"/>
              </a:rPr>
              <a:t>spielerisches Lernen, ohne Leistungser-		lernzielorientiertes Lernen, erhöhte</a:t>
            </a:r>
            <a:br>
              <a:rPr lang="de-DE" sz="1800" cap="none">
                <a:latin typeface="Comic Sans MS" pitchFamily="66"/>
              </a:rPr>
            </a:br>
            <a:r>
              <a:rPr lang="de-DE" sz="1800" cap="none">
                <a:latin typeface="Comic Sans MS" pitchFamily="66"/>
              </a:rPr>
              <a:t>wartung, Vorrang sozial-emotionale Er-		Anforderung im kognitiv, sozialem Bereich</a:t>
            </a:r>
            <a:br>
              <a:rPr lang="de-DE" sz="1800" cap="none">
                <a:latin typeface="Comic Sans MS" pitchFamily="66"/>
              </a:rPr>
            </a:br>
            <a:r>
              <a:rPr lang="de-DE" sz="1800" cap="none">
                <a:latin typeface="Comic Sans MS" pitchFamily="66"/>
              </a:rPr>
              <a:t>ziehung</a:t>
            </a:r>
            <a:br>
              <a:rPr lang="de-DE" sz="1800" cap="none">
                <a:latin typeface="Comic Sans MS" pitchFamily="66"/>
              </a:rPr>
            </a:br>
            <a:br>
              <a:rPr lang="de-DE" sz="1800" cap="none">
                <a:latin typeface="Comic Sans MS" pitchFamily="66"/>
              </a:rPr>
            </a:br>
            <a:r>
              <a:rPr lang="de-DE" sz="1800" cap="none">
                <a:latin typeface="Comic Sans MS" pitchFamily="66"/>
              </a:rPr>
              <a:t>viel Bewegung								verstärkte Bewegungskontrolle</a:t>
            </a:r>
            <a:br>
              <a:rPr lang="de-DE" sz="1800" cap="none">
                <a:latin typeface="Comic Sans MS" pitchFamily="66"/>
              </a:rPr>
            </a:br>
            <a:br>
              <a:rPr lang="de-DE" sz="1800" cap="none">
                <a:latin typeface="Comic Sans MS" pitchFamily="66"/>
              </a:rPr>
            </a:br>
            <a:endParaRPr lang="de-DE" sz="2800" cap="none">
              <a:latin typeface="Comic Sans MS" pitchFamily="66"/>
            </a:endParaRPr>
          </a:p>
        </p:txBody>
      </p:sp>
      <p:pic>
        <p:nvPicPr>
          <p:cNvPr id="3" name="Grafik 2">
            <a:extLst>
              <a:ext uri="{FF2B5EF4-FFF2-40B4-BE49-F238E27FC236}">
                <a16:creationId xmlns:a16="http://schemas.microsoft.com/office/drawing/2014/main" id="{C843F248-610D-FBFD-2FF2-E916E3A6F03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083367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0715A1D5-3CF0-E844-22D9-03069B16247B}"/>
              </a:ext>
            </a:extLst>
          </p:cNvPr>
          <p:cNvSpPr>
            <a:spLocks noGrp="1"/>
          </p:cNvSpPr>
          <p:nvPr>
            <p:ph type="title"/>
          </p:nvPr>
        </p:nvSpPr>
        <p:spPr/>
        <p:txBody>
          <a:bodyPr/>
          <a:lstStyle/>
          <a:p>
            <a:pPr lvl="0"/>
            <a:r>
              <a:rPr lang="de-DE" sz="2300" b="1" cap="none">
                <a:solidFill>
                  <a:srgbClr val="C55A11"/>
                </a:solidFill>
                <a:latin typeface="Comic Sans MS" pitchFamily="66"/>
              </a:rPr>
              <a:t>Ist mein Kind schulfähig?</a:t>
            </a:r>
            <a:br>
              <a:rPr lang="de-DE" sz="2300" b="1" cap="none">
                <a:solidFill>
                  <a:srgbClr val="C55A11"/>
                </a:solidFill>
                <a:latin typeface="Comic Sans MS" pitchFamily="66"/>
              </a:rPr>
            </a:br>
            <a:br>
              <a:rPr lang="de-DE" sz="1600" cap="none">
                <a:latin typeface="Comic Sans MS" pitchFamily="66"/>
              </a:rPr>
            </a:br>
            <a:endParaRPr lang="de-DE" sz="1600" cap="none">
              <a:latin typeface="Comic Sans MS" pitchFamily="66"/>
            </a:endParaRPr>
          </a:p>
        </p:txBody>
      </p:sp>
      <p:pic>
        <p:nvPicPr>
          <p:cNvPr id="3" name="Grafik 2">
            <a:extLst>
              <a:ext uri="{FF2B5EF4-FFF2-40B4-BE49-F238E27FC236}">
                <a16:creationId xmlns:a16="http://schemas.microsoft.com/office/drawing/2014/main" id="{68378686-E3FB-5BB3-8B65-3BF74E1D9C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800045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E2367D93-B121-CA47-00E9-C27E61AE6C6D}"/>
              </a:ext>
            </a:extLst>
          </p:cNvPr>
          <p:cNvSpPr>
            <a:spLocks noGrp="1"/>
          </p:cNvSpPr>
          <p:nvPr>
            <p:ph type="title"/>
          </p:nvPr>
        </p:nvSpPr>
        <p:spPr/>
        <p:txBody>
          <a:bodyPr>
            <a:normAutofit fontScale="90000"/>
          </a:bodyPr>
          <a:lstStyle/>
          <a:p>
            <a:pPr lvl="0"/>
            <a:br>
              <a:rPr lang="de-DE" sz="1800" cap="none">
                <a:latin typeface="Comic Sans MS" pitchFamily="66"/>
              </a:rPr>
            </a:br>
            <a:br>
              <a:rPr lang="de-DE" sz="1800" cap="none">
                <a:latin typeface="Comic Sans MS" pitchFamily="66"/>
              </a:rPr>
            </a:br>
            <a:r>
              <a:rPr lang="de-DE" sz="2000" cap="none">
                <a:latin typeface="Comic Sans MS" pitchFamily="66"/>
              </a:rPr>
              <a:t>- Selbständigkeit </a:t>
            </a:r>
            <a:br>
              <a:rPr lang="de-DE" sz="2000" cap="none">
                <a:latin typeface="Comic Sans MS" pitchFamily="66"/>
              </a:rPr>
            </a:br>
            <a:r>
              <a:rPr lang="de-DE" sz="2000" cap="none">
                <a:latin typeface="Comic Sans MS" pitchFamily="66"/>
              </a:rPr>
              <a:t>- Kontakt zu Erwachsenen und anderen Kindern aufnehmen</a:t>
            </a:r>
            <a:br>
              <a:rPr lang="de-DE" sz="2000" cap="none">
                <a:latin typeface="Comic Sans MS" pitchFamily="66"/>
              </a:rPr>
            </a:br>
            <a:r>
              <a:rPr lang="de-DE" sz="2000" cap="none">
                <a:latin typeface="Comic Sans MS" pitchFamily="66"/>
              </a:rPr>
              <a:t>- Regeln einhalten können</a:t>
            </a:r>
            <a:br>
              <a:rPr lang="de-DE" sz="2000" cap="none">
                <a:latin typeface="Comic Sans MS" pitchFamily="66"/>
              </a:rPr>
            </a:br>
            <a:r>
              <a:rPr lang="de-DE" sz="2000" cap="none">
                <a:latin typeface="Comic Sans MS" pitchFamily="66"/>
              </a:rPr>
              <a:t>- warten können</a:t>
            </a:r>
            <a:br>
              <a:rPr lang="de-DE" sz="2000" cap="none">
                <a:latin typeface="Comic Sans MS" pitchFamily="66"/>
              </a:rPr>
            </a:br>
            <a:r>
              <a:rPr lang="de-DE" sz="2000" cap="none">
                <a:latin typeface="Comic Sans MS" pitchFamily="66"/>
              </a:rPr>
              <a:t>- sich einordnen können</a:t>
            </a:r>
            <a:br>
              <a:rPr lang="de-DE" sz="2000" cap="none">
                <a:latin typeface="Comic Sans MS" pitchFamily="66"/>
              </a:rPr>
            </a:br>
            <a:r>
              <a:rPr lang="de-DE" sz="2000" cap="none">
                <a:latin typeface="Comic Sans MS" pitchFamily="66"/>
              </a:rPr>
              <a:t>- verlieren können</a:t>
            </a:r>
            <a:br>
              <a:rPr lang="de-DE" sz="2000" cap="none">
                <a:latin typeface="Comic Sans MS" pitchFamily="66"/>
              </a:rPr>
            </a:br>
            <a:br>
              <a:rPr lang="de-DE" sz="2000" cap="none">
                <a:latin typeface="Comic Sans MS" pitchFamily="66"/>
              </a:rPr>
            </a:br>
            <a:r>
              <a:rPr lang="de-DE" sz="2000" b="1" cap="none">
                <a:latin typeface="Comic Sans MS" pitchFamily="66"/>
              </a:rPr>
              <a:t>Ausdauer und Konzentration</a:t>
            </a:r>
            <a:r>
              <a:rPr lang="de-DE" sz="2000" cap="none">
                <a:latin typeface="Comic Sans MS" pitchFamily="66"/>
              </a:rPr>
              <a:t>:</a:t>
            </a:r>
            <a:br>
              <a:rPr lang="de-DE" sz="2000" cap="none">
                <a:latin typeface="Comic Sans MS" pitchFamily="66"/>
              </a:rPr>
            </a:br>
            <a:r>
              <a:rPr lang="de-DE" sz="2000" cap="none">
                <a:latin typeface="Comic Sans MS" pitchFamily="66"/>
              </a:rPr>
              <a:t>- etwa 15 Minuten an bzw. über einer Aufgabe bleiben</a:t>
            </a:r>
            <a:br>
              <a:rPr lang="de-DE" sz="2000" cap="none">
                <a:latin typeface="Comic Sans MS" pitchFamily="66"/>
              </a:rPr>
            </a:br>
            <a:r>
              <a:rPr lang="de-DE" sz="2000" cap="none">
                <a:latin typeface="Comic Sans MS" pitchFamily="66"/>
              </a:rPr>
              <a:t>- Anstrengungsbereitschaft</a:t>
            </a:r>
            <a:br>
              <a:rPr lang="de-DE" sz="2000" cap="none">
                <a:latin typeface="Comic Sans MS" pitchFamily="66"/>
              </a:rPr>
            </a:br>
            <a:br>
              <a:rPr lang="de-DE" sz="1600" cap="none">
                <a:latin typeface="Comic Sans MS" pitchFamily="66"/>
              </a:rPr>
            </a:br>
            <a:br>
              <a:rPr lang="de-DE" sz="1000" cap="none">
                <a:latin typeface="Comic Sans MS" pitchFamily="66"/>
              </a:rPr>
            </a:br>
            <a:br>
              <a:rPr lang="de-DE" sz="1000" cap="none">
                <a:latin typeface="Comic Sans MS" pitchFamily="66"/>
              </a:rPr>
            </a:br>
            <a:endParaRPr lang="de-DE" sz="1500" cap="none">
              <a:latin typeface="Comic Sans MS" pitchFamily="66"/>
            </a:endParaRPr>
          </a:p>
        </p:txBody>
      </p:sp>
      <p:pic>
        <p:nvPicPr>
          <p:cNvPr id="3" name="Grafik 2">
            <a:extLst>
              <a:ext uri="{FF2B5EF4-FFF2-40B4-BE49-F238E27FC236}">
                <a16:creationId xmlns:a16="http://schemas.microsoft.com/office/drawing/2014/main" id="{6C3B5E6C-D864-BE03-67D2-4E1F3DDC2FC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59637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58F10406-33DE-C8B9-99BF-0B5D0A8D7D78}"/>
              </a:ext>
            </a:extLst>
          </p:cNvPr>
          <p:cNvSpPr>
            <a:spLocks noGrp="1"/>
          </p:cNvSpPr>
          <p:nvPr>
            <p:ph type="title"/>
          </p:nvPr>
        </p:nvSpPr>
        <p:spPr/>
        <p:txBody>
          <a:bodyPr>
            <a:normAutofit fontScale="90000"/>
          </a:bodyPr>
          <a:lstStyle/>
          <a:p>
            <a:pPr lvl="0">
              <a:lnSpc>
                <a:spcPct val="200000"/>
              </a:lnSpc>
            </a:pPr>
            <a:br>
              <a:rPr lang="de-DE" sz="1300" cap="none">
                <a:latin typeface="Comic Sans MS" pitchFamily="66"/>
              </a:rPr>
            </a:br>
            <a:br>
              <a:rPr lang="de-DE" sz="2400" cap="none">
                <a:latin typeface="Comic Sans MS" pitchFamily="66"/>
              </a:rPr>
            </a:br>
            <a:r>
              <a:rPr lang="de-DE" sz="2000" cap="none">
                <a:latin typeface="Comic Sans MS" pitchFamily="66"/>
              </a:rPr>
              <a:t>- korrektes Sehen</a:t>
            </a:r>
            <a:br>
              <a:rPr lang="de-DE" sz="2000" cap="none">
                <a:latin typeface="Comic Sans MS" pitchFamily="66"/>
              </a:rPr>
            </a:br>
            <a:r>
              <a:rPr lang="de-DE" sz="2000" cap="none">
                <a:latin typeface="Comic Sans MS" pitchFamily="66"/>
              </a:rPr>
              <a:t>- Unterschiede / Hindernisse erkennen</a:t>
            </a:r>
            <a:br>
              <a:rPr lang="de-DE" sz="2000" cap="none">
                <a:latin typeface="Comic Sans MS" pitchFamily="66"/>
              </a:rPr>
            </a:br>
            <a:r>
              <a:rPr lang="de-DE" sz="2000" cap="none">
                <a:latin typeface="Comic Sans MS" pitchFamily="66"/>
              </a:rPr>
              <a:t>- in Bildern Fehler suchen </a:t>
            </a:r>
            <a:br>
              <a:rPr lang="de-DE" sz="2000" cap="none">
                <a:latin typeface="Comic Sans MS" pitchFamily="66"/>
              </a:rPr>
            </a:br>
            <a:r>
              <a:rPr lang="de-DE" sz="2000" cap="none">
                <a:latin typeface="Comic Sans MS" pitchFamily="66"/>
              </a:rPr>
              <a:t>- Auge-Hand-Koordination ( beim Ausmalen auf Ränder achten, Linien nachfahren, </a:t>
            </a:r>
            <a:br>
              <a:rPr lang="de-DE" sz="2000" cap="none">
                <a:latin typeface="Comic Sans MS" pitchFamily="66"/>
              </a:rPr>
            </a:br>
            <a:r>
              <a:rPr lang="de-DE" sz="2000" cap="none">
                <a:latin typeface="Comic Sans MS" pitchFamily="66"/>
              </a:rPr>
              <a:t>   auf der Linie schneiden…)</a:t>
            </a:r>
            <a:br>
              <a:rPr lang="de-DE" sz="2000" cap="none">
                <a:latin typeface="Comic Sans MS" pitchFamily="66"/>
              </a:rPr>
            </a:br>
            <a:r>
              <a:rPr lang="de-DE" sz="2000" cap="none">
                <a:latin typeface="Comic Sans MS" pitchFamily="66"/>
              </a:rPr>
              <a:t>- Grobmotorisch: Ball fangen, klettern, hüpfen ….</a:t>
            </a:r>
            <a:br>
              <a:rPr lang="de-DE" sz="2000" cap="none">
                <a:latin typeface="Comic Sans MS" pitchFamily="66"/>
              </a:rPr>
            </a:br>
            <a:r>
              <a:rPr lang="de-DE" sz="2000" cap="none">
                <a:latin typeface="Comic Sans MS" pitchFamily="66"/>
              </a:rPr>
              <a:t>- Feinmotorisch: schneiden, kleben, falten, Stifthaltung</a:t>
            </a:r>
            <a:br>
              <a:rPr lang="de-DE" sz="2000" cap="none">
                <a:latin typeface="Comic Sans MS" pitchFamily="66"/>
              </a:rPr>
            </a:br>
            <a:br>
              <a:rPr lang="de-DE" sz="1300" cap="none">
                <a:latin typeface="Comic Sans MS" pitchFamily="66"/>
              </a:rPr>
            </a:br>
            <a:endParaRPr lang="de-DE" sz="2100" cap="none">
              <a:latin typeface="Comic Sans MS" pitchFamily="66"/>
            </a:endParaRPr>
          </a:p>
        </p:txBody>
      </p:sp>
      <p:pic>
        <p:nvPicPr>
          <p:cNvPr id="3" name="Grafik 2">
            <a:extLst>
              <a:ext uri="{FF2B5EF4-FFF2-40B4-BE49-F238E27FC236}">
                <a16:creationId xmlns:a16="http://schemas.microsoft.com/office/drawing/2014/main" id="{7FA1925D-506F-94B0-7748-F97FCDE4F52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649489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848D5FF-2C7F-DCAB-EA98-036C78E2BBCC}"/>
              </a:ext>
            </a:extLst>
          </p:cNvPr>
          <p:cNvSpPr>
            <a:spLocks noGrp="1"/>
          </p:cNvSpPr>
          <p:nvPr>
            <p:ph type="title"/>
          </p:nvPr>
        </p:nvSpPr>
        <p:spPr/>
        <p:txBody>
          <a:bodyPr>
            <a:normAutofit fontScale="90000"/>
          </a:bodyPr>
          <a:lstStyle/>
          <a:p>
            <a:pPr lvl="0">
              <a:lnSpc>
                <a:spcPct val="200000"/>
              </a:lnSpc>
            </a:pPr>
            <a:br>
              <a:rPr lang="de-DE" sz="1300" cap="none">
                <a:latin typeface="Comic Sans MS" pitchFamily="66"/>
              </a:rPr>
            </a:br>
            <a:br>
              <a:rPr lang="de-DE" sz="1300" cap="none">
                <a:latin typeface="Comic Sans MS" pitchFamily="66"/>
              </a:rPr>
            </a:br>
            <a:br>
              <a:rPr lang="de-DE" sz="1300" cap="none">
                <a:latin typeface="Comic Sans MS" pitchFamily="66"/>
              </a:rPr>
            </a:br>
            <a:r>
              <a:rPr lang="de-DE" sz="2000" cap="none">
                <a:latin typeface="Comic Sans MS" pitchFamily="66"/>
              </a:rPr>
              <a:t>- Zählen</a:t>
            </a:r>
            <a:br>
              <a:rPr lang="de-DE" sz="2000" cap="none">
                <a:latin typeface="Comic Sans MS" pitchFamily="66"/>
              </a:rPr>
            </a:br>
            <a:r>
              <a:rPr lang="de-DE" sz="2000" cap="none">
                <a:latin typeface="Comic Sans MS" pitchFamily="66"/>
              </a:rPr>
              <a:t>- Zählen und zeigen ( eins zu eins)</a:t>
            </a:r>
            <a:br>
              <a:rPr lang="de-DE" sz="2000" cap="none">
                <a:latin typeface="Comic Sans MS" pitchFamily="66"/>
              </a:rPr>
            </a:br>
            <a:r>
              <a:rPr lang="de-DE" sz="2000" cap="none">
                <a:latin typeface="Comic Sans MS" pitchFamily="66"/>
              </a:rPr>
              <a:t>- Anzahlen auf einen Blick erkennen bis 4 oder 5</a:t>
            </a:r>
            <a:br>
              <a:rPr lang="de-DE" sz="2000" cap="none">
                <a:latin typeface="Comic Sans MS" pitchFamily="66"/>
              </a:rPr>
            </a:br>
            <a:r>
              <a:rPr lang="de-DE" sz="2000" cap="none">
                <a:latin typeface="Comic Sans MS" pitchFamily="66"/>
              </a:rPr>
              <a:t>- Würfelaugen erkennen und lesen</a:t>
            </a:r>
            <a:br>
              <a:rPr lang="de-DE" sz="2000" cap="none">
                <a:latin typeface="Comic Sans MS" pitchFamily="66"/>
              </a:rPr>
            </a:br>
            <a:r>
              <a:rPr lang="de-DE" sz="2000" cap="none">
                <a:latin typeface="Comic Sans MS" pitchFamily="66"/>
              </a:rPr>
              <a:t>- Lagebeziehungen (oben/unten, vor/hinter, links/rechts…) kennen und benennen </a:t>
            </a:r>
          </a:p>
        </p:txBody>
      </p:sp>
      <p:pic>
        <p:nvPicPr>
          <p:cNvPr id="3" name="Grafik 2">
            <a:extLst>
              <a:ext uri="{FF2B5EF4-FFF2-40B4-BE49-F238E27FC236}">
                <a16:creationId xmlns:a16="http://schemas.microsoft.com/office/drawing/2014/main" id="{7CDA0322-205D-DE67-7B76-77340576551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3061983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D1B9DAF-092B-A2B3-68F4-A9E13A943364}"/>
              </a:ext>
            </a:extLst>
          </p:cNvPr>
          <p:cNvSpPr>
            <a:spLocks noGrp="1"/>
          </p:cNvSpPr>
          <p:nvPr>
            <p:ph type="title"/>
          </p:nvPr>
        </p:nvSpPr>
        <p:spPr/>
        <p:txBody>
          <a:bodyPr>
            <a:normAutofit fontScale="90000"/>
          </a:bodyPr>
          <a:lstStyle/>
          <a:p>
            <a:pPr lvl="0">
              <a:lnSpc>
                <a:spcPct val="200000"/>
              </a:lnSpc>
            </a:pPr>
            <a:br>
              <a:rPr lang="de-DE" sz="1300" cap="none">
                <a:latin typeface="Comic Sans MS" pitchFamily="66"/>
              </a:rPr>
            </a:br>
            <a:br>
              <a:rPr lang="de-DE" sz="1300" cap="none">
                <a:latin typeface="Comic Sans MS" pitchFamily="66"/>
              </a:rPr>
            </a:br>
            <a:br>
              <a:rPr lang="de-DE" sz="1300" cap="none">
                <a:latin typeface="Comic Sans MS" pitchFamily="66"/>
              </a:rPr>
            </a:br>
            <a:br>
              <a:rPr lang="de-DE" sz="1300" cap="none">
                <a:latin typeface="Comic Sans MS" pitchFamily="66"/>
              </a:rPr>
            </a:br>
            <a:br>
              <a:rPr lang="de-DE" sz="1300" cap="none">
                <a:latin typeface="Comic Sans MS" pitchFamily="66"/>
              </a:rPr>
            </a:br>
            <a:br>
              <a:rPr lang="de-DE" sz="1300" cap="none">
                <a:latin typeface="Comic Sans MS" pitchFamily="66"/>
              </a:rPr>
            </a:br>
            <a:br>
              <a:rPr lang="de-DE" sz="1300" cap="none">
                <a:latin typeface="Comic Sans MS" pitchFamily="66"/>
              </a:rPr>
            </a:br>
            <a:r>
              <a:rPr lang="de-DE" sz="1300" cap="none">
                <a:latin typeface="Comic Sans MS" pitchFamily="66"/>
              </a:rPr>
              <a:t>- </a:t>
            </a:r>
            <a:r>
              <a:rPr lang="de-DE" sz="2000" cap="none">
                <a:latin typeface="Comic Sans MS" pitchFamily="66"/>
              </a:rPr>
              <a:t>Wörter und Sätze grammatikalisch richtig sprechen</a:t>
            </a:r>
            <a:br>
              <a:rPr lang="de-DE" sz="2000" cap="none">
                <a:latin typeface="Comic Sans MS" pitchFamily="66"/>
              </a:rPr>
            </a:br>
            <a:r>
              <a:rPr lang="de-DE" sz="2000" cap="none">
                <a:latin typeface="Comic Sans MS" pitchFamily="66"/>
              </a:rPr>
              <a:t>- deutlich sprechen</a:t>
            </a:r>
            <a:br>
              <a:rPr lang="de-DE" sz="2000" cap="none">
                <a:latin typeface="Comic Sans MS" pitchFamily="66"/>
              </a:rPr>
            </a:br>
            <a:r>
              <a:rPr lang="de-DE" sz="2000" cap="none">
                <a:latin typeface="Comic Sans MS" pitchFamily="66"/>
              </a:rPr>
              <a:t>- Laute hören</a:t>
            </a:r>
            <a:br>
              <a:rPr lang="de-DE" sz="2000" cap="none">
                <a:latin typeface="Comic Sans MS" pitchFamily="66"/>
              </a:rPr>
            </a:br>
            <a:r>
              <a:rPr lang="de-DE" sz="2000" cap="none">
                <a:latin typeface="Comic Sans MS" pitchFamily="66"/>
              </a:rPr>
              <a:t>- zuhören und lauschen</a:t>
            </a:r>
            <a:br>
              <a:rPr lang="de-DE" sz="2000" cap="none">
                <a:latin typeface="Comic Sans MS" pitchFamily="66"/>
              </a:rPr>
            </a:br>
            <a:r>
              <a:rPr lang="de-DE" sz="2000" cap="none">
                <a:latin typeface="Comic Sans MS" pitchFamily="66"/>
              </a:rPr>
              <a:t>- Silben klatschen /Rhythmen klatschen</a:t>
            </a:r>
            <a:br>
              <a:rPr lang="de-DE" sz="2000" cap="none">
                <a:latin typeface="Comic Sans MS" pitchFamily="66"/>
              </a:rPr>
            </a:br>
            <a:endParaRPr lang="de-DE" sz="2000" cap="none">
              <a:latin typeface="Comic Sans MS" pitchFamily="66"/>
            </a:endParaRPr>
          </a:p>
        </p:txBody>
      </p:sp>
      <p:pic>
        <p:nvPicPr>
          <p:cNvPr id="3" name="Grafik 2">
            <a:extLst>
              <a:ext uri="{FF2B5EF4-FFF2-40B4-BE49-F238E27FC236}">
                <a16:creationId xmlns:a16="http://schemas.microsoft.com/office/drawing/2014/main" id="{1DDF1B38-192E-AE3C-269D-D998D5E8217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3152993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CB3E6824-55D3-60DF-535C-375BB9EA5BEE}"/>
              </a:ext>
            </a:extLst>
          </p:cNvPr>
          <p:cNvSpPr>
            <a:spLocks noGrp="1"/>
          </p:cNvSpPr>
          <p:nvPr>
            <p:ph type="title"/>
          </p:nvPr>
        </p:nvSpPr>
        <p:spPr/>
        <p:txBody>
          <a:bodyPr>
            <a:normAutofit fontScale="90000"/>
          </a:bodyPr>
          <a:lstStyle/>
          <a:p>
            <a:pPr marL="285750" lvl="0" indent="-285750">
              <a:buSzPct val="100000"/>
              <a:buFont typeface="Courier New" pitchFamily="49"/>
              <a:buChar char="o"/>
            </a:pPr>
            <a:br>
              <a:rPr lang="de-DE" sz="1600" cap="none">
                <a:latin typeface="Comic Sans MS" pitchFamily="66"/>
              </a:rPr>
            </a:br>
            <a:br>
              <a:rPr lang="de-DE" sz="1600" cap="none">
                <a:latin typeface="Comic Sans MS" pitchFamily="66"/>
              </a:rPr>
            </a:br>
            <a:r>
              <a:rPr lang="de-DE" sz="1800" cap="none">
                <a:latin typeface="Comic Sans MS" pitchFamily="66"/>
              </a:rPr>
              <a:t>All diese Kompetenzen muss das Kind gar </a:t>
            </a:r>
            <a:r>
              <a:rPr lang="de-DE" sz="1800" b="1" cap="none">
                <a:latin typeface="Comic Sans MS" pitchFamily="66"/>
              </a:rPr>
              <a:t>nicht explizit lernen</a:t>
            </a:r>
            <a:r>
              <a:rPr lang="de-DE" sz="1800" cap="none">
                <a:latin typeface="Comic Sans MS" pitchFamily="66"/>
              </a:rPr>
              <a:t>, sondern sie lassen sich in den Alltag integrieren: </a:t>
            </a:r>
            <a:br>
              <a:rPr lang="de-DE" sz="1800" cap="none">
                <a:latin typeface="Comic Sans MS" pitchFamily="66"/>
              </a:rPr>
            </a:br>
            <a:r>
              <a:rPr lang="de-DE" sz="1800" cap="none">
                <a:latin typeface="Comic Sans MS" pitchFamily="66"/>
              </a:rPr>
              <a:t>*Tisch decken, </a:t>
            </a:r>
            <a:br>
              <a:rPr lang="de-DE" sz="1800" cap="none">
                <a:latin typeface="Comic Sans MS" pitchFamily="66"/>
              </a:rPr>
            </a:br>
            <a:r>
              <a:rPr lang="de-DE" sz="1800" cap="none">
                <a:latin typeface="Comic Sans MS" pitchFamily="66"/>
              </a:rPr>
              <a:t>*kleine Aufträge erfüllen, </a:t>
            </a:r>
            <a:br>
              <a:rPr lang="de-DE" sz="1800" cap="none">
                <a:latin typeface="Comic Sans MS" pitchFamily="66"/>
              </a:rPr>
            </a:br>
            <a:r>
              <a:rPr lang="de-DE" sz="1800" cap="none">
                <a:latin typeface="Comic Sans MS" pitchFamily="66"/>
              </a:rPr>
              <a:t>*gemeinsame Mahlzeiten (zuhören, abwarten), </a:t>
            </a:r>
            <a:br>
              <a:rPr lang="de-DE" sz="1800" cap="none">
                <a:latin typeface="Comic Sans MS" pitchFamily="66"/>
              </a:rPr>
            </a:br>
            <a:r>
              <a:rPr lang="de-DE" sz="1800" cap="none">
                <a:latin typeface="Comic Sans MS" pitchFamily="66"/>
              </a:rPr>
              <a:t>*Kuschel- und Vorlesezeiten. </a:t>
            </a:r>
            <a:br>
              <a:rPr lang="de-DE" sz="1800" cap="none">
                <a:latin typeface="Comic Sans MS" pitchFamily="66"/>
              </a:rPr>
            </a:br>
            <a:br>
              <a:rPr lang="de-DE" sz="1600" cap="none">
                <a:latin typeface="Comic Sans MS" pitchFamily="66"/>
              </a:rPr>
            </a:br>
            <a:r>
              <a:rPr lang="de-DE" sz="1600" cap="none">
                <a:latin typeface="Comic Sans MS" pitchFamily="66"/>
              </a:rPr>
              <a:t>Die Kompetenzen spielen ineinander und sind eng miteinander verknüpft.</a:t>
            </a:r>
            <a:br>
              <a:rPr lang="de-DE" sz="1600" cap="none">
                <a:latin typeface="Comic Sans MS" pitchFamily="66"/>
              </a:rPr>
            </a:br>
            <a:r>
              <a:rPr lang="de-DE" sz="1600" cap="none">
                <a:latin typeface="Comic Sans MS" pitchFamily="66"/>
              </a:rPr>
              <a:t>Um diese Fähigkeiten zu erlangen, ist es wichtig, dass die Grundbausteine dazu bereits im Elternhaus gelegt werden. Nur so ist es möglich, dass das Kind sich auf dem Weg in die Schule sicher und getragen fühlt.</a:t>
            </a:r>
            <a:br>
              <a:rPr lang="de-DE" sz="1600" cap="none">
                <a:latin typeface="Comic Sans MS" pitchFamily="66"/>
              </a:rPr>
            </a:br>
            <a:r>
              <a:rPr lang="de-DE" sz="1600" cap="none">
                <a:latin typeface="Comic Sans MS" pitchFamily="66"/>
              </a:rPr>
              <a:t>Wir wollen Ihrem Kind mit Ihrer Hilfe und Unterstützung einen guten Übergang in die Schule ermöglichen.</a:t>
            </a:r>
            <a:br>
              <a:rPr lang="de-DE" sz="1600" cap="none">
                <a:latin typeface="Comic Sans MS" pitchFamily="66"/>
              </a:rPr>
            </a:br>
            <a:br>
              <a:rPr lang="de-DE" sz="2000" cap="none">
                <a:latin typeface="Comic Sans MS" pitchFamily="66"/>
              </a:rPr>
            </a:br>
            <a:br>
              <a:rPr lang="de-DE" sz="1200" cap="none">
                <a:latin typeface="Comic Sans MS" pitchFamily="66"/>
              </a:rPr>
            </a:br>
            <a:r>
              <a:rPr lang="de-DE" sz="1600" cap="none">
                <a:latin typeface="Comic Sans MS" pitchFamily="66"/>
              </a:rPr>
              <a:t>Der Schule ist es gar nicht wichtig, dass die Kinder schon lesen, rechnen und schreiben können. </a:t>
            </a:r>
            <a:br>
              <a:rPr lang="de-DE" sz="1600" cap="none">
                <a:latin typeface="Comic Sans MS" pitchFamily="66"/>
              </a:rPr>
            </a:br>
            <a:r>
              <a:rPr lang="de-DE" sz="1600" cap="none">
                <a:latin typeface="Comic Sans MS" pitchFamily="66"/>
              </a:rPr>
              <a:t>Die </a:t>
            </a:r>
            <a:r>
              <a:rPr lang="de-DE" sz="1600" b="1" cap="none">
                <a:latin typeface="Comic Sans MS" pitchFamily="66"/>
              </a:rPr>
              <a:t>Selbstständigkeit</a:t>
            </a:r>
            <a:r>
              <a:rPr lang="de-DE" sz="1600" cap="none">
                <a:latin typeface="Comic Sans MS" pitchFamily="66"/>
              </a:rPr>
              <a:t> ist ein entscheidender Punkt.</a:t>
            </a:r>
            <a:br>
              <a:rPr lang="de-DE" sz="2000" cap="none">
                <a:latin typeface="Comic Sans MS" pitchFamily="66"/>
              </a:rPr>
            </a:br>
            <a:br>
              <a:rPr lang="de-DE" sz="1200" cap="none">
                <a:latin typeface="Comic Sans MS" pitchFamily="66"/>
              </a:rPr>
            </a:br>
            <a:br>
              <a:rPr lang="de-DE" sz="1200" cap="none">
                <a:latin typeface="Comic Sans MS" pitchFamily="66"/>
              </a:rPr>
            </a:br>
            <a:endParaRPr lang="de-DE" sz="1900" cap="none">
              <a:latin typeface="Comic Sans MS" pitchFamily="66"/>
            </a:endParaRPr>
          </a:p>
        </p:txBody>
      </p:sp>
      <p:pic>
        <p:nvPicPr>
          <p:cNvPr id="3" name="Grafik 2">
            <a:extLst>
              <a:ext uri="{FF2B5EF4-FFF2-40B4-BE49-F238E27FC236}">
                <a16:creationId xmlns:a16="http://schemas.microsoft.com/office/drawing/2014/main" id="{C1970BC9-06A9-73F3-A28B-E0D864A7525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983271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hidden="1">
            <a:extLst>
              <a:ext uri="{FF2B5EF4-FFF2-40B4-BE49-F238E27FC236}">
                <a16:creationId xmlns:a16="http://schemas.microsoft.com/office/drawing/2014/main" id="{BACBAA91-748D-0E36-739D-53B6FA055A11}"/>
              </a:ext>
            </a:extLst>
          </p:cNvPr>
          <p:cNvSpPr>
            <a:spLocks noGrp="1"/>
          </p:cNvSpPr>
          <p:nvPr>
            <p:ph type="title"/>
          </p:nvPr>
        </p:nvSpPr>
        <p:spPr/>
        <p:txBody>
          <a:bodyPr>
            <a:normAutofit fontScale="90000"/>
          </a:bodyPr>
          <a:lstStyle/>
          <a:p>
            <a:pPr lvl="0"/>
            <a:r>
              <a:rPr lang="de-DE" sz="2000" cap="none">
                <a:solidFill>
                  <a:srgbClr val="002060"/>
                </a:solidFill>
                <a:latin typeface="Comic Sans MS" pitchFamily="66"/>
              </a:rPr>
              <a:t>Damit allen Beteiligten der Übergang in die Schule leichter fällt, laden wir Sie und Ihr Kind zu zwei </a:t>
            </a:r>
            <a:r>
              <a:rPr lang="de-DE" sz="2000" b="1" cap="none">
                <a:solidFill>
                  <a:srgbClr val="002060"/>
                </a:solidFill>
                <a:highlight>
                  <a:srgbClr val="FFFF00"/>
                </a:highlight>
                <a:latin typeface="Comic Sans MS" pitchFamily="66"/>
              </a:rPr>
              <a:t>Eltern-Kind-Nachmittagen</a:t>
            </a:r>
            <a:r>
              <a:rPr lang="de-DE" sz="2000" cap="none">
                <a:solidFill>
                  <a:srgbClr val="002060"/>
                </a:solidFill>
                <a:latin typeface="Comic Sans MS" pitchFamily="66"/>
              </a:rPr>
              <a:t> vor Schulbeginn ein. </a:t>
            </a:r>
            <a:br>
              <a:rPr lang="de-DE" sz="2000" cap="none">
                <a:solidFill>
                  <a:srgbClr val="002060"/>
                </a:solidFill>
                <a:latin typeface="Comic Sans MS" pitchFamily="66"/>
              </a:rPr>
            </a:br>
            <a:br>
              <a:rPr lang="de-DE" sz="2000" cap="none">
                <a:solidFill>
                  <a:srgbClr val="002060"/>
                </a:solidFill>
                <a:latin typeface="Comic Sans MS" pitchFamily="66"/>
              </a:rPr>
            </a:br>
            <a:r>
              <a:rPr lang="de-DE" sz="2000" cap="none">
                <a:solidFill>
                  <a:srgbClr val="002060"/>
                </a:solidFill>
                <a:latin typeface="Comic Sans MS" pitchFamily="66"/>
              </a:rPr>
              <a:t>An diesen Nachmittagen lernen Sie Lehrkräfte aus den ersten und zweiten Klassen kennen, die zusammen mit den ErzieherInnen Fragen rund um das Thema „Schule“ klären.</a:t>
            </a:r>
            <a:br>
              <a:rPr lang="de-DE" sz="2000" cap="none">
                <a:solidFill>
                  <a:srgbClr val="002060"/>
                </a:solidFill>
                <a:latin typeface="Comic Sans MS" pitchFamily="66"/>
              </a:rPr>
            </a:br>
            <a:br>
              <a:rPr lang="de-DE" sz="2000" cap="none">
                <a:solidFill>
                  <a:srgbClr val="002060"/>
                </a:solidFill>
                <a:latin typeface="Comic Sans MS" pitchFamily="66"/>
              </a:rPr>
            </a:br>
            <a:r>
              <a:rPr lang="de-DE" sz="2000" cap="none">
                <a:solidFill>
                  <a:srgbClr val="002060"/>
                </a:solidFill>
                <a:latin typeface="Comic Sans MS" pitchFamily="66"/>
              </a:rPr>
              <a:t>Sie erhalten Anregungen und Ideen für zuhause. Zahlreiche Spiele und Tipps werden an diesen Nachmittagen von Kindern und Eltern ausprobiert.</a:t>
            </a:r>
            <a:br>
              <a:rPr lang="de-DE" sz="2000" cap="none">
                <a:solidFill>
                  <a:srgbClr val="002060"/>
                </a:solidFill>
                <a:latin typeface="Comic Sans MS" pitchFamily="66"/>
              </a:rPr>
            </a:br>
            <a:br>
              <a:rPr lang="de-DE" sz="2000" cap="none">
                <a:solidFill>
                  <a:srgbClr val="002060"/>
                </a:solidFill>
                <a:latin typeface="Comic Sans MS" pitchFamily="66"/>
              </a:rPr>
            </a:br>
            <a:r>
              <a:rPr lang="de-DE" sz="2000" cap="none">
                <a:solidFill>
                  <a:srgbClr val="002060"/>
                </a:solidFill>
                <a:latin typeface="Comic Sans MS" pitchFamily="66"/>
              </a:rPr>
              <a:t>Daher gibt es keinen extra Elternabend an der Schule.</a:t>
            </a:r>
            <a:endParaRPr lang="de-DE" sz="4800" cap="none">
              <a:solidFill>
                <a:srgbClr val="002060"/>
              </a:solidFill>
              <a:latin typeface="Comic Sans MS" pitchFamily="66"/>
            </a:endParaRPr>
          </a:p>
        </p:txBody>
      </p:sp>
      <p:pic>
        <p:nvPicPr>
          <p:cNvPr id="3" name="Grafik 2">
            <a:extLst>
              <a:ext uri="{FF2B5EF4-FFF2-40B4-BE49-F238E27FC236}">
                <a16:creationId xmlns:a16="http://schemas.microsoft.com/office/drawing/2014/main" id="{A59D11A9-9B05-2C55-08CE-CAB53CF1AD4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23301467"/>
      </p:ext>
    </p:extLst>
  </p:cSld>
  <p:clrMapOvr>
    <a:masterClrMapping/>
  </p:clrMapOvr>
  <p:transition spd="slow">
    <p:fade/>
  </p:transition>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655</Words>
  <Application>Microsoft Office PowerPoint</Application>
  <PresentationFormat>Breitbild</PresentationFormat>
  <Paragraphs>28</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Century Gothic</vt:lpstr>
      <vt:lpstr>Comic Sans MS</vt:lpstr>
      <vt:lpstr>Courier New</vt:lpstr>
      <vt:lpstr>Wingdings 3</vt:lpstr>
      <vt:lpstr>Segment</vt:lpstr>
      <vt:lpstr>Übergang Kindergarten-Grundschule</vt:lpstr>
      <vt:lpstr>Was verändert sich?  Kindergarten        Grundschule  flexibler Beginn, freie Zeiteinteilung   festgelegter Schulbeginn, vorgeschriebene            Arbeits- und Erholungsphasen  feste Bezugspersonen, überschaubare   oft mehrere Bezugspersonen, größere Gruppen          Schüleransammlungen  spielerisches Lernen, ohne Leistungser-  lernzielorientiertes Lernen, erhöhte wartung, Vorrang sozial-emotionale Er-  Anforderung im kognitiv, sozialem Bereich ziehung  viel Bewegung        verstärkte Bewegungskontrolle  </vt:lpstr>
      <vt:lpstr>Ist mein Kind schulfähig?  </vt:lpstr>
      <vt:lpstr>  - Selbständigkeit  - Kontakt zu Erwachsenen und anderen Kindern aufnehmen - Regeln einhalten können - warten können - sich einordnen können - verlieren können  Ausdauer und Konzentration: - etwa 15 Minuten an bzw. über einer Aufgabe bleiben - Anstrengungsbereitschaft    </vt:lpstr>
      <vt:lpstr>  - korrektes Sehen - Unterschiede / Hindernisse erkennen - in Bildern Fehler suchen  - Auge-Hand-Koordination ( beim Ausmalen auf Ränder achten, Linien nachfahren,     auf der Linie schneiden…) - Grobmotorisch: Ball fangen, klettern, hüpfen …. - Feinmotorisch: schneiden, kleben, falten, Stifthaltung  </vt:lpstr>
      <vt:lpstr>   - Zählen - Zählen und zeigen ( eins zu eins) - Anzahlen auf einen Blick erkennen bis 4 oder 5 - Würfelaugen erkennen und lesen - Lagebeziehungen (oben/unten, vor/hinter, links/rechts…) kennen und benennen </vt:lpstr>
      <vt:lpstr>       - Wörter und Sätze grammatikalisch richtig sprechen - deutlich sprechen - Laute hören - zuhören und lauschen - Silben klatschen /Rhythmen klatschen </vt:lpstr>
      <vt:lpstr>  All diese Kompetenzen muss das Kind gar nicht explizit lernen, sondern sie lassen sich in den Alltag integrieren:  *Tisch decken,  *kleine Aufträge erfüllen,  *gemeinsame Mahlzeiten (zuhören, abwarten),  *Kuschel- und Vorlesezeiten.   Die Kompetenzen spielen ineinander und sind eng miteinander verknüpft. Um diese Fähigkeiten zu erlangen, ist es wichtig, dass die Grundbausteine dazu bereits im Elternhaus gelegt werden. Nur so ist es möglich, dass das Kind sich auf dem Weg in die Schule sicher und getragen fühlt. Wir wollen Ihrem Kind mit Ihrer Hilfe und Unterstützung einen guten Übergang in die Schule ermöglichen.   Der Schule ist es gar nicht wichtig, dass die Kinder schon lesen, rechnen und schreiben können.  Die Selbstständigkeit ist ein entscheidender Punkt.   </vt:lpstr>
      <vt:lpstr>Damit allen Beteiligten der Übergang in die Schule leichter fällt, laden wir Sie und Ihr Kind zu zwei Eltern-Kind-Nachmittagen vor Schulbeginn ein.   An diesen Nachmittagen lernen Sie Lehrkräfte aus den ersten und zweiten Klassen kennen, die zusammen mit den ErzieherInnen Fragen rund um das Thema „Schule“ klären.  Sie erhalten Anregungen und Ideen für zuhause. Zahlreiche Spiele und Tipps werden an diesen Nachmittagen von Kindern und Eltern ausprobiert.  Daher gibt es keinen extra Elternabend an der Schule.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Übergang Kindergarten-Grundschule</dc:title>
  <dc:creator>Walke Cordula</dc:creator>
  <cp:lastModifiedBy>Seifert Susanne</cp:lastModifiedBy>
  <cp:revision>4</cp:revision>
  <dcterms:created xsi:type="dcterms:W3CDTF">2023-01-09T17:43:48Z</dcterms:created>
  <dcterms:modified xsi:type="dcterms:W3CDTF">2026-01-13T12:37:00Z</dcterms:modified>
</cp:coreProperties>
</file>