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79C38-5CED-4D32-B477-D689BC6B06D2}" v="2" dt="2026-01-13T08:12:18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77" d="100"/>
          <a:sy n="77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 Cordula" userId="34e0e872-d039-4951-a807-4404aa335c1e" providerId="ADAL" clId="{B6DE671F-147C-4F23-BC8B-BB1DFF99E5C6}"/>
    <pc:docChg chg="custSel modSld">
      <pc:chgData name="Walke Cordula" userId="34e0e872-d039-4951-a807-4404aa335c1e" providerId="ADAL" clId="{B6DE671F-147C-4F23-BC8B-BB1DFF99E5C6}" dt="2026-01-13T08:12:22.021" v="142" actId="20577"/>
      <pc:docMkLst>
        <pc:docMk/>
      </pc:docMkLst>
      <pc:sldChg chg="modSp mod">
        <pc:chgData name="Walke Cordula" userId="34e0e872-d039-4951-a807-4404aa335c1e" providerId="ADAL" clId="{B6DE671F-147C-4F23-BC8B-BB1DFF99E5C6}" dt="2026-01-12T07:23:38.099" v="0" actId="20577"/>
        <pc:sldMkLst>
          <pc:docMk/>
          <pc:sldMk cId="521040635" sldId="256"/>
        </pc:sldMkLst>
        <pc:spChg chg="mod">
          <ac:chgData name="Walke Cordula" userId="34e0e872-d039-4951-a807-4404aa335c1e" providerId="ADAL" clId="{B6DE671F-147C-4F23-BC8B-BB1DFF99E5C6}" dt="2026-01-12T07:23:38.099" v="0" actId="20577"/>
          <ac:spMkLst>
            <pc:docMk/>
            <pc:sldMk cId="521040635" sldId="256"/>
            <ac:spMk id="2" creationId="{00000000-0000-0000-0000-000000000000}"/>
          </ac:spMkLst>
        </pc:spChg>
      </pc:sldChg>
      <pc:sldChg chg="modSp mod">
        <pc:chgData name="Walke Cordula" userId="34e0e872-d039-4951-a807-4404aa335c1e" providerId="ADAL" clId="{B6DE671F-147C-4F23-BC8B-BB1DFF99E5C6}" dt="2026-01-12T07:25:34.741" v="11" actId="20577"/>
        <pc:sldMkLst>
          <pc:docMk/>
          <pc:sldMk cId="2892576125" sldId="257"/>
        </pc:sldMkLst>
        <pc:spChg chg="mod">
          <ac:chgData name="Walke Cordula" userId="34e0e872-d039-4951-a807-4404aa335c1e" providerId="ADAL" clId="{B6DE671F-147C-4F23-BC8B-BB1DFF99E5C6}" dt="2026-01-12T07:25:34.741" v="11" actId="20577"/>
          <ac:spMkLst>
            <pc:docMk/>
            <pc:sldMk cId="2892576125" sldId="257"/>
            <ac:spMk id="2" creationId="{00000000-0000-0000-0000-000000000000}"/>
          </ac:spMkLst>
        </pc:spChg>
        <pc:spChg chg="mod">
          <ac:chgData name="Walke Cordula" userId="34e0e872-d039-4951-a807-4404aa335c1e" providerId="ADAL" clId="{B6DE671F-147C-4F23-BC8B-BB1DFF99E5C6}" dt="2026-01-12T07:23:49.632" v="1" actId="20577"/>
          <ac:spMkLst>
            <pc:docMk/>
            <pc:sldMk cId="2892576125" sldId="257"/>
            <ac:spMk id="4" creationId="{36E6CD4A-44DA-4DD8-BE27-079F50485240}"/>
          </ac:spMkLst>
        </pc:spChg>
      </pc:sldChg>
      <pc:sldChg chg="modSp mod">
        <pc:chgData name="Walke Cordula" userId="34e0e872-d039-4951-a807-4404aa335c1e" providerId="ADAL" clId="{B6DE671F-147C-4F23-BC8B-BB1DFF99E5C6}" dt="2026-01-13T08:12:22.021" v="142" actId="20577"/>
        <pc:sldMkLst>
          <pc:docMk/>
          <pc:sldMk cId="4092174021" sldId="258"/>
        </pc:sldMkLst>
        <pc:spChg chg="mod">
          <ac:chgData name="Walke Cordula" userId="34e0e872-d039-4951-a807-4404aa335c1e" providerId="ADAL" clId="{B6DE671F-147C-4F23-BC8B-BB1DFF99E5C6}" dt="2026-01-12T07:26:14.013" v="14" actId="20577"/>
          <ac:spMkLst>
            <pc:docMk/>
            <pc:sldMk cId="4092174021" sldId="258"/>
            <ac:spMk id="2" creationId="{00000000-0000-0000-0000-000000000000}"/>
          </ac:spMkLst>
        </pc:spChg>
        <pc:spChg chg="mod">
          <ac:chgData name="Walke Cordula" userId="34e0e872-d039-4951-a807-4404aa335c1e" providerId="ADAL" clId="{B6DE671F-147C-4F23-BC8B-BB1DFF99E5C6}" dt="2026-01-13T08:12:22.021" v="142" actId="20577"/>
          <ac:spMkLst>
            <pc:docMk/>
            <pc:sldMk cId="4092174021" sldId="258"/>
            <ac:spMk id="4" creationId="{36E6CD4A-44DA-4DD8-BE27-079F50485240}"/>
          </ac:spMkLst>
        </pc:spChg>
      </pc:sldChg>
      <pc:sldChg chg="modSp mod">
        <pc:chgData name="Walke Cordula" userId="34e0e872-d039-4951-a807-4404aa335c1e" providerId="ADAL" clId="{B6DE671F-147C-4F23-BC8B-BB1DFF99E5C6}" dt="2026-01-12T07:25:48.661" v="13" actId="20577"/>
        <pc:sldMkLst>
          <pc:docMk/>
          <pc:sldMk cId="531819376" sldId="259"/>
        </pc:sldMkLst>
        <pc:spChg chg="mod">
          <ac:chgData name="Walke Cordula" userId="34e0e872-d039-4951-a807-4404aa335c1e" providerId="ADAL" clId="{B6DE671F-147C-4F23-BC8B-BB1DFF99E5C6}" dt="2026-01-12T07:25:48.661" v="13" actId="20577"/>
          <ac:spMkLst>
            <pc:docMk/>
            <pc:sldMk cId="531819376" sldId="259"/>
            <ac:spMk id="2" creationId="{00000000-0000-0000-0000-000000000000}"/>
          </ac:spMkLst>
        </pc:spChg>
      </pc:sldChg>
      <pc:sldChg chg="modSp mod">
        <pc:chgData name="Walke Cordula" userId="34e0e872-d039-4951-a807-4404aa335c1e" providerId="ADAL" clId="{B6DE671F-147C-4F23-BC8B-BB1DFF99E5C6}" dt="2026-01-13T08:09:32.486" v="29" actId="5793"/>
        <pc:sldMkLst>
          <pc:docMk/>
          <pc:sldMk cId="1602128493" sldId="260"/>
        </pc:sldMkLst>
        <pc:spChg chg="mod">
          <ac:chgData name="Walke Cordula" userId="34e0e872-d039-4951-a807-4404aa335c1e" providerId="ADAL" clId="{B6DE671F-147C-4F23-BC8B-BB1DFF99E5C6}" dt="2026-01-12T07:28:41.998" v="20" actId="20577"/>
          <ac:spMkLst>
            <pc:docMk/>
            <pc:sldMk cId="1602128493" sldId="260"/>
            <ac:spMk id="2" creationId="{00000000-0000-0000-0000-000000000000}"/>
          </ac:spMkLst>
        </pc:spChg>
        <pc:spChg chg="mod">
          <ac:chgData name="Walke Cordula" userId="34e0e872-d039-4951-a807-4404aa335c1e" providerId="ADAL" clId="{B6DE671F-147C-4F23-BC8B-BB1DFF99E5C6}" dt="2026-01-13T08:09:32.486" v="29" actId="5793"/>
          <ac:spMkLst>
            <pc:docMk/>
            <pc:sldMk cId="1602128493" sldId="260"/>
            <ac:spMk id="4" creationId="{36E6CD4A-44DA-4DD8-BE27-079F50485240}"/>
          </ac:spMkLst>
        </pc:spChg>
      </pc:sldChg>
      <pc:sldChg chg="modSp mod">
        <pc:chgData name="Walke Cordula" userId="34e0e872-d039-4951-a807-4404aa335c1e" providerId="ADAL" clId="{B6DE671F-147C-4F23-BC8B-BB1DFF99E5C6}" dt="2026-01-12T07:25:41.843" v="12" actId="20577"/>
        <pc:sldMkLst>
          <pc:docMk/>
          <pc:sldMk cId="1028637009" sldId="261"/>
        </pc:sldMkLst>
        <pc:spChg chg="mod">
          <ac:chgData name="Walke Cordula" userId="34e0e872-d039-4951-a807-4404aa335c1e" providerId="ADAL" clId="{B6DE671F-147C-4F23-BC8B-BB1DFF99E5C6}" dt="2026-01-12T07:25:41.843" v="12" actId="20577"/>
          <ac:spMkLst>
            <pc:docMk/>
            <pc:sldMk cId="1028637009" sldId="261"/>
            <ac:spMk id="2" creationId="{00000000-0000-0000-0000-000000000000}"/>
          </ac:spMkLst>
        </pc:spChg>
        <pc:spChg chg="mod">
          <ac:chgData name="Walke Cordula" userId="34e0e872-d039-4951-a807-4404aa335c1e" providerId="ADAL" clId="{B6DE671F-147C-4F23-BC8B-BB1DFF99E5C6}" dt="2026-01-12T07:25:11.744" v="10" actId="20577"/>
          <ac:spMkLst>
            <pc:docMk/>
            <pc:sldMk cId="1028637009" sldId="261"/>
            <ac:spMk id="4" creationId="{36E6CD4A-44DA-4DD8-BE27-079F50485240}"/>
          </ac:spMkLst>
        </pc:spChg>
      </pc:sldChg>
      <pc:sldChg chg="modSp mod">
        <pc:chgData name="Walke Cordula" userId="34e0e872-d039-4951-a807-4404aa335c1e" providerId="ADAL" clId="{B6DE671F-147C-4F23-BC8B-BB1DFF99E5C6}" dt="2026-01-13T08:10:17.500" v="30" actId="6549"/>
        <pc:sldMkLst>
          <pc:docMk/>
          <pc:sldMk cId="3862148756" sldId="262"/>
        </pc:sldMkLst>
        <pc:spChg chg="mod">
          <ac:chgData name="Walke Cordula" userId="34e0e872-d039-4951-a807-4404aa335c1e" providerId="ADAL" clId="{B6DE671F-147C-4F23-BC8B-BB1DFF99E5C6}" dt="2026-01-12T07:37:08.131" v="21" actId="20577"/>
          <ac:spMkLst>
            <pc:docMk/>
            <pc:sldMk cId="3862148756" sldId="262"/>
            <ac:spMk id="2" creationId="{00000000-0000-0000-0000-000000000000}"/>
          </ac:spMkLst>
        </pc:spChg>
        <pc:spChg chg="mod">
          <ac:chgData name="Walke Cordula" userId="34e0e872-d039-4951-a807-4404aa335c1e" providerId="ADAL" clId="{B6DE671F-147C-4F23-BC8B-BB1DFF99E5C6}" dt="2026-01-13T08:10:17.500" v="30" actId="6549"/>
          <ac:spMkLst>
            <pc:docMk/>
            <pc:sldMk cId="3862148756" sldId="262"/>
            <ac:spMk id="3" creationId="{186214BD-AEE9-430B-9224-8E044E3C2A5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DE7E89-004B-46E4-BE4F-375A5D9EE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7678E5-8341-4707-B61F-B955AEBCAF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2B9B-7827-4F7E-BDB3-EE5BC2ECA6AB}" type="datetime1">
              <a:rPr lang="de-DE" smtClean="0"/>
              <a:t>13.01.2026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29671A-FCB6-41AF-ABC1-5C933C018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A310AC-99E2-4794-BC11-D602F077AF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E5B5-393E-402A-9D43-70A5B8FF1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24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7292-9670-4082-92C4-EC0C9E59297C}" type="datetime1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71314-0F76-4479-A67A-124107B5465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908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71314-0F76-4479-A67A-124107B5465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71314-0F76-4479-A67A-124107B5465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86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71314-0F76-4479-A67A-124107B5465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31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71314-0F76-4479-A67A-124107B5465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84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71314-0F76-4479-A67A-124107B5465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8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71314-0F76-4479-A67A-124107B5465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35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71314-0F76-4479-A67A-124107B5465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09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5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3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93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7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4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4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1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2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7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3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4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6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1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rtlCol="0">
            <a:normAutofit/>
          </a:bodyPr>
          <a:lstStyle/>
          <a:p>
            <a:r>
              <a:rPr lang="de-DE" dirty="0"/>
              <a:t>Einschulung</a:t>
            </a:r>
            <a:br>
              <a:rPr lang="de-DE" dirty="0"/>
            </a:br>
            <a:r>
              <a:rPr lang="de-DE" dirty="0"/>
              <a:t>2026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hultüten Kindergarten · Kostenloses Foto auf Pixabay">
            <a:extLst>
              <a:ext uri="{FF2B5EF4-FFF2-40B4-BE49-F238E27FC236}">
                <a16:creationId xmlns:a16="http://schemas.microsoft.com/office/drawing/2014/main" id="{FF02B5AB-DCA1-480F-A829-CEA3286ED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2590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" name="Grafik 5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609BC5EE-6385-4BA5-85E7-563296D6F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39714" y="2415850"/>
            <a:ext cx="5509224" cy="2506333"/>
          </a:xfr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rtlCol="0">
            <a:normAutofit/>
          </a:bodyPr>
          <a:lstStyle/>
          <a:p>
            <a:r>
              <a:rPr lang="de-DE" dirty="0"/>
              <a:t>Einschulung</a:t>
            </a:r>
            <a:br>
              <a:rPr lang="de-DE" dirty="0"/>
            </a:br>
            <a:r>
              <a:rPr lang="de-DE" dirty="0"/>
              <a:t>2026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hultüten Kindergarten · Kostenloses Foto auf Pixabay">
            <a:extLst>
              <a:ext uri="{FF2B5EF4-FFF2-40B4-BE49-F238E27FC236}">
                <a16:creationId xmlns:a16="http://schemas.microsoft.com/office/drawing/2014/main" id="{FF02B5AB-DCA1-480F-A829-CEA3286ED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2590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CD4A-44DA-4DD8-BE27-079F5048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727" y="2096052"/>
            <a:ext cx="5898540" cy="4094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800" dirty="0"/>
              <a:t>Sie können Ihr Kind in diesem Jahr einschulen, wenn</a:t>
            </a:r>
            <a:endParaRPr lang="de-DE" dirty="0"/>
          </a:p>
          <a:p>
            <a:pPr>
              <a:buFont typeface="Wingdings" charset="2"/>
              <a:buChar char="v"/>
            </a:pPr>
            <a:r>
              <a:rPr lang="de-DE" sz="2800" dirty="0"/>
              <a:t>es bis 31.09.2026 mindestens 6 Jahre alt ist,</a:t>
            </a:r>
          </a:p>
          <a:p>
            <a:pPr>
              <a:buClr>
                <a:srgbClr val="8AD0D6"/>
              </a:buClr>
              <a:buFont typeface="Wingdings" charset="2"/>
              <a:buChar char="v"/>
            </a:pPr>
            <a:r>
              <a:rPr lang="de-DE" sz="2800" dirty="0"/>
              <a:t>es im letzten Jahr zurückgestellt wurde.</a:t>
            </a:r>
          </a:p>
          <a:p>
            <a:pPr marL="0" indent="0">
              <a:buClr>
                <a:srgbClr val="8AD0D6"/>
              </a:buClr>
              <a:buNone/>
            </a:pPr>
            <a:endParaRPr lang="de-DE" sz="2800" dirty="0"/>
          </a:p>
          <a:p>
            <a:pPr marL="0" indent="0">
              <a:buClr>
                <a:srgbClr val="8AD0D6"/>
              </a:buClr>
              <a:buNone/>
            </a:pPr>
            <a:endParaRPr lang="de-DE" sz="2800" dirty="0"/>
          </a:p>
          <a:p>
            <a:pPr>
              <a:buClr>
                <a:srgbClr val="8AD0D6"/>
              </a:buClr>
              <a:buFont typeface="Wingdings" charset="2"/>
              <a:buChar char="v"/>
            </a:pPr>
            <a:endParaRPr lang="de-DE" sz="2800" dirty="0"/>
          </a:p>
        </p:txBody>
      </p:sp>
      <p:pic>
        <p:nvPicPr>
          <p:cNvPr id="6" name="Grafik 6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71B4A56D-0851-4854-8F9A-1819D5722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6109879"/>
            <a:ext cx="1664899" cy="7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696040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>Einschulung 2026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hultüten Kindergarten · Kostenloses Foto auf Pixabay">
            <a:extLst>
              <a:ext uri="{FF2B5EF4-FFF2-40B4-BE49-F238E27FC236}">
                <a16:creationId xmlns:a16="http://schemas.microsoft.com/office/drawing/2014/main" id="{FF02B5AB-DCA1-480F-A829-CEA3286ED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2590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CD4A-44DA-4DD8-BE27-079F5048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143" y="1334052"/>
            <a:ext cx="6416124" cy="48568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de-DE" sz="2800" b="1" dirty="0"/>
              <a:t>Korridorregelung</a:t>
            </a:r>
          </a:p>
          <a:p>
            <a:pPr marL="0" indent="0">
              <a:buNone/>
            </a:pPr>
            <a:r>
              <a:rPr lang="de-DE" sz="2800" dirty="0"/>
              <a:t>Wenn ihr Kind </a:t>
            </a:r>
            <a:r>
              <a:rPr lang="de-DE" sz="2800" b="1" dirty="0"/>
              <a:t>zwischen 01.07.2020 und 30.09.2020 geboren ist </a:t>
            </a:r>
            <a:r>
              <a:rPr lang="de-DE" sz="2800" dirty="0"/>
              <a:t>, können </a:t>
            </a:r>
            <a:r>
              <a:rPr lang="de-DE" sz="2800" b="1" dirty="0"/>
              <a:t>Sie</a:t>
            </a:r>
            <a:r>
              <a:rPr lang="de-DE" sz="2800" dirty="0"/>
              <a:t> entscheiden ob die Einschulung auf 2027 verschoben werden soll. Dies müssen Sie bis 10.04.26 schriftlich der Schule  mitteilen. </a:t>
            </a:r>
          </a:p>
          <a:p>
            <a:pPr marL="0" indent="0">
              <a:buNone/>
            </a:pPr>
            <a:r>
              <a:rPr lang="de-DE" sz="2800" b="1" dirty="0"/>
              <a:t>Sie müssen dennoch Ihr Kind in diesem Jahr anmelden</a:t>
            </a:r>
            <a:r>
              <a:rPr lang="de-DE" sz="2800" dirty="0"/>
              <a:t> und bekommen bei der </a:t>
            </a:r>
            <a:r>
              <a:rPr lang="de-DE" sz="2800" b="1" dirty="0"/>
              <a:t>Schuleinschreibung am 18. März 26 </a:t>
            </a:r>
            <a:r>
              <a:rPr lang="de-DE" sz="2800" dirty="0"/>
              <a:t>ein Formular ausgehändigt.</a:t>
            </a:r>
            <a:endParaRPr lang="de-DE" dirty="0"/>
          </a:p>
          <a:p>
            <a:pPr marL="0" indent="0">
              <a:buClr>
                <a:srgbClr val="8AD0D6"/>
              </a:buClr>
              <a:buNone/>
            </a:pPr>
            <a:endParaRPr lang="de-DE" sz="2800" dirty="0"/>
          </a:p>
          <a:p>
            <a:pPr>
              <a:buClr>
                <a:srgbClr val="8AD0D6"/>
              </a:buClr>
              <a:buFont typeface="Wingdings" charset="2"/>
              <a:buChar char="v"/>
            </a:pPr>
            <a:endParaRPr lang="de-DE" sz="2800" dirty="0"/>
          </a:p>
        </p:txBody>
      </p:sp>
      <p:pic>
        <p:nvPicPr>
          <p:cNvPr id="3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285311D3-5F0E-409E-B524-85B54B8E7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6282407"/>
            <a:ext cx="1391729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696040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>Einschulung 2026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hultüten Kindergarten · Kostenloses Foto auf Pixabay">
            <a:extLst>
              <a:ext uri="{FF2B5EF4-FFF2-40B4-BE49-F238E27FC236}">
                <a16:creationId xmlns:a16="http://schemas.microsoft.com/office/drawing/2014/main" id="{FF02B5AB-DCA1-480F-A829-CEA3286ED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2590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CD4A-44DA-4DD8-BE27-079F5048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520" y="1147147"/>
            <a:ext cx="6617407" cy="55900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Zurückstellung</a:t>
            </a:r>
          </a:p>
          <a:p>
            <a:pPr marL="0" indent="0">
              <a:buNone/>
            </a:pPr>
            <a:r>
              <a:rPr lang="de-DE" sz="2400" dirty="0"/>
              <a:t>Falls Sie aus entscheidenden Gründen oder auf Anraten der Kitas oder eines Arztes Ihr Kind in diesem Jahr nicht einschulen möchten, können Sie eine Zurückstellung beantragen. </a:t>
            </a:r>
          </a:p>
          <a:p>
            <a:pPr marL="0" indent="0">
              <a:buNone/>
            </a:pPr>
            <a:r>
              <a:rPr lang="de-DE" sz="2400" dirty="0"/>
              <a:t>Dazu ist ein </a:t>
            </a:r>
            <a:r>
              <a:rPr lang="de-DE" sz="2400" b="1" dirty="0"/>
              <a:t>persönliches Gespräch mit der Schulleitung</a:t>
            </a:r>
            <a:r>
              <a:rPr lang="de-DE" sz="2400" dirty="0"/>
              <a:t> Frau Walke Voraussetzung. Dies kann bei der Schulanmeldung geschehen oder zu einem vereinbarten Termin:</a:t>
            </a:r>
          </a:p>
          <a:p>
            <a:pPr marL="0" indent="0">
              <a:buNone/>
            </a:pPr>
            <a:r>
              <a:rPr lang="de-DE" sz="2400" dirty="0"/>
              <a:t>Tel: </a:t>
            </a:r>
            <a:r>
              <a:rPr lang="de-DE" sz="2400" b="1" dirty="0"/>
              <a:t>0911-23132070</a:t>
            </a:r>
          </a:p>
          <a:p>
            <a:pPr marL="0" indent="0">
              <a:buNone/>
            </a:pPr>
            <a:r>
              <a:rPr lang="de-DE" sz="2400" dirty="0"/>
              <a:t>Mail: </a:t>
            </a:r>
          </a:p>
          <a:p>
            <a:pPr marL="0" indent="0">
              <a:buNone/>
            </a:pPr>
            <a:r>
              <a:rPr lang="de-DE" sz="2400" b="1" dirty="0"/>
              <a:t>schulleitung-6658@schulen.nuernberg.de</a:t>
            </a:r>
            <a:endParaRPr lang="de-DE" b="1" dirty="0"/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de-DE" sz="2800" dirty="0"/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de-DE" sz="2800" dirty="0"/>
          </a:p>
          <a:p>
            <a:pPr marL="0" indent="0">
              <a:buClr>
                <a:srgbClr val="8AD0D6"/>
              </a:buClr>
              <a:buNone/>
            </a:pPr>
            <a:endParaRPr lang="de-DE" sz="2800" dirty="0"/>
          </a:p>
          <a:p>
            <a:pPr>
              <a:buClr>
                <a:srgbClr val="8AD0D6"/>
              </a:buClr>
              <a:buFont typeface="Wingdings" charset="2"/>
              <a:buChar char="v"/>
            </a:pPr>
            <a:endParaRPr lang="de-DE" sz="2800" dirty="0"/>
          </a:p>
        </p:txBody>
      </p:sp>
      <p:pic>
        <p:nvPicPr>
          <p:cNvPr id="3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285311D3-5F0E-409E-B524-85B54B8E7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6282407"/>
            <a:ext cx="1391729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696040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>Einschulung 2026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hultüten Kindergarten · Kostenloses Foto auf Pixabay">
            <a:extLst>
              <a:ext uri="{FF2B5EF4-FFF2-40B4-BE49-F238E27FC236}">
                <a16:creationId xmlns:a16="http://schemas.microsoft.com/office/drawing/2014/main" id="{FF02B5AB-DCA1-480F-A829-CEA3286ED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2590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CD4A-44DA-4DD8-BE27-079F5048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143" y="1334052"/>
            <a:ext cx="6416124" cy="4856838"/>
          </a:xfrm>
          <a:ln>
            <a:solidFill>
              <a:srgbClr val="215257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de-DE" sz="2800" b="1" u="sng" dirty="0"/>
              <a:t>Schuleinschreibung/Anmeldung</a:t>
            </a:r>
            <a:endParaRPr lang="de-DE" u="sng" dirty="0"/>
          </a:p>
          <a:p>
            <a:pPr marL="0" indent="0">
              <a:buNone/>
            </a:pPr>
            <a:r>
              <a:rPr lang="de-DE" sz="2800" b="1" dirty="0"/>
              <a:t>Unterlagen </a:t>
            </a:r>
            <a:r>
              <a:rPr lang="de-DE" sz="2800" dirty="0"/>
              <a:t>bekommen sie per Post und reichen diese bitte</a:t>
            </a:r>
            <a:r>
              <a:rPr lang="de-DE" sz="2800" b="1" dirty="0"/>
              <a:t> bis 27. Februar 26 an die Schule zurück. </a:t>
            </a:r>
          </a:p>
          <a:p>
            <a:pPr marL="0" indent="0">
              <a:buNone/>
            </a:pPr>
            <a:r>
              <a:rPr lang="de-DE" sz="2800" b="1" dirty="0"/>
              <a:t>Am18. März 2026 findet im Schulgebäude eine Schuleinschreibung in Präsenz statt</a:t>
            </a:r>
            <a:r>
              <a:rPr lang="de-DE" sz="2800" b="1"/>
              <a:t>.</a:t>
            </a:r>
            <a:r>
              <a:rPr lang="de-DE" sz="2800"/>
              <a:t> </a:t>
            </a:r>
          </a:p>
          <a:p>
            <a:pPr marL="0" indent="0">
              <a:buNone/>
            </a:pPr>
            <a:r>
              <a:rPr lang="de-DE" sz="2800"/>
              <a:t>Fischbacher </a:t>
            </a:r>
            <a:r>
              <a:rPr lang="de-DE" sz="2800" dirty="0"/>
              <a:t>Hauptstraße 118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dirty="0"/>
              <a:t>Auf Ihrer Einladung finden Sie den  Zeitpunkt und ein Gruppentier.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b="1" dirty="0"/>
              <a:t>Einschulung/ 1. Schultag</a:t>
            </a:r>
          </a:p>
          <a:p>
            <a:pPr marL="0" indent="0">
              <a:buNone/>
            </a:pPr>
            <a:r>
              <a:rPr lang="de-DE" sz="2800" b="1" dirty="0"/>
              <a:t>15.09.2026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b="1" dirty="0"/>
              <a:t>Schuleingangsuntersuchungen</a:t>
            </a:r>
          </a:p>
          <a:p>
            <a:pPr marL="0" indent="0">
              <a:buNone/>
            </a:pPr>
            <a:r>
              <a:rPr lang="de-DE" sz="2800" dirty="0"/>
              <a:t>Termine bekommen Sie individuell vom Gesundheitsamt zugeschickt.</a:t>
            </a:r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de-DE" sz="2800" dirty="0"/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de-DE" sz="2800" dirty="0"/>
          </a:p>
          <a:p>
            <a:pPr marL="0" indent="0">
              <a:buClr>
                <a:srgbClr val="8AD0D6"/>
              </a:buClr>
              <a:buNone/>
            </a:pPr>
            <a:endParaRPr lang="de-DE" sz="2800" dirty="0"/>
          </a:p>
          <a:p>
            <a:pPr>
              <a:buClr>
                <a:srgbClr val="8AD0D6"/>
              </a:buClr>
              <a:buFont typeface="Wingdings" charset="2"/>
              <a:buChar char="v"/>
            </a:pPr>
            <a:endParaRPr lang="de-DE" sz="2800" dirty="0"/>
          </a:p>
        </p:txBody>
      </p:sp>
      <p:pic>
        <p:nvPicPr>
          <p:cNvPr id="3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3FDA8204-893C-4341-9A6C-6A556B308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260" y="6066747"/>
            <a:ext cx="1722408" cy="7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7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54" y="104504"/>
            <a:ext cx="4509507" cy="433043"/>
          </a:xfrm>
        </p:spPr>
        <p:txBody>
          <a:bodyPr rtlCol="0">
            <a:normAutofit fontScale="90000"/>
          </a:bodyPr>
          <a:lstStyle/>
          <a:p>
            <a:r>
              <a:rPr lang="de-DE" sz="2400" b="1" dirty="0"/>
              <a:t>Einschulung 2026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hultüten Kindergarten · Kostenloses Foto auf Pixabay">
            <a:extLst>
              <a:ext uri="{FF2B5EF4-FFF2-40B4-BE49-F238E27FC236}">
                <a16:creationId xmlns:a16="http://schemas.microsoft.com/office/drawing/2014/main" id="{FF02B5AB-DCA1-480F-A829-CEA3286ED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2590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E6CD4A-44DA-4DD8-BE27-079F5048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143" y="642051"/>
            <a:ext cx="6559897" cy="5951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u="sng" dirty="0">
                <a:ea typeface="+mj-lt"/>
                <a:cs typeface="+mj-lt"/>
              </a:rPr>
              <a:t>Diese Unterlagen benötigen Sie zur Anmeldung:</a:t>
            </a:r>
            <a:endParaRPr lang="de-DE" dirty="0"/>
          </a:p>
          <a:p>
            <a:pPr marL="457200" indent="-457200">
              <a:buFont typeface="Wingdings" charset="2"/>
              <a:buChar char="ü"/>
            </a:pPr>
            <a:r>
              <a:rPr lang="de-DE" dirty="0"/>
              <a:t>Geburtsurkunde oder Familienstammbuch</a:t>
            </a:r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r>
              <a:rPr lang="de-DE" dirty="0"/>
              <a:t>Masernschutznachweis</a:t>
            </a:r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r>
              <a:rPr lang="de-DE" dirty="0"/>
              <a:t>Sorgerechtsbescheinigung bei Alleinerziehenden oder Vormundschaft</a:t>
            </a:r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r>
              <a:rPr lang="de-DE" dirty="0"/>
              <a:t>Datenblatt (Fragen zur Schulanmeldung) *</a:t>
            </a:r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r>
              <a:rPr lang="de-DE" dirty="0"/>
              <a:t>Einverständniserklärung Lernplattformen, Office Education, Veröffentlichung*</a:t>
            </a:r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r>
              <a:rPr lang="de-DE" dirty="0"/>
              <a:t>MUBIKIN-Erklärung *</a:t>
            </a:r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r>
              <a:rPr lang="de-DE" dirty="0"/>
              <a:t>Formular Information für die Grundschule (freiwillig, bekommt man in den Kitas)</a:t>
            </a:r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r>
              <a:rPr lang="de-DE" dirty="0"/>
              <a:t>Religions-/Ethikunterricht*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de-DE" dirty="0"/>
              <a:t>*wird per Post zugeschickt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de-DE" i="1" dirty="0"/>
              <a:t>Bitte kommen Sie bei Präsenzanmeldung mit Ihrem Kind zur </a:t>
            </a:r>
            <a:r>
              <a:rPr lang="de-DE" b="1" i="1" dirty="0"/>
              <a:t>Schulanmeldung</a:t>
            </a:r>
          </a:p>
          <a:p>
            <a:pPr marL="0" indent="0">
              <a:buClr>
                <a:srgbClr val="8AD0D6"/>
              </a:buClr>
              <a:buNone/>
            </a:pPr>
            <a:endParaRPr lang="de-DE" dirty="0"/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endParaRPr lang="de-DE" dirty="0"/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endParaRPr lang="de-DE" dirty="0"/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endParaRPr lang="de-DE" sz="2800" dirty="0"/>
          </a:p>
          <a:p>
            <a:pPr marL="457200" indent="-457200">
              <a:buClr>
                <a:srgbClr val="8AD0D6"/>
              </a:buClr>
              <a:buFont typeface="Wingdings" charset="2"/>
              <a:buChar char="ü"/>
            </a:pPr>
            <a:endParaRPr lang="de-DE" sz="2800" dirty="0"/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de-DE" sz="2800" dirty="0"/>
          </a:p>
          <a:p>
            <a:pPr marL="0" indent="0">
              <a:buClr>
                <a:srgbClr val="8AD0D6"/>
              </a:buClr>
              <a:buNone/>
            </a:pPr>
            <a:endParaRPr lang="de-DE" sz="2800" dirty="0"/>
          </a:p>
          <a:p>
            <a:pPr>
              <a:buClr>
                <a:srgbClr val="8AD0D6"/>
              </a:buClr>
              <a:buFont typeface="Wingdings" charset="2"/>
              <a:buChar char="v"/>
            </a:pPr>
            <a:endParaRPr lang="de-DE" sz="2800" dirty="0"/>
          </a:p>
        </p:txBody>
      </p:sp>
      <p:pic>
        <p:nvPicPr>
          <p:cNvPr id="3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285311D3-5F0E-409E-B524-85B54B8E7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6282407"/>
            <a:ext cx="1391729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rtlCol="0">
            <a:normAutofit/>
          </a:bodyPr>
          <a:lstStyle/>
          <a:p>
            <a:r>
              <a:rPr lang="de-DE" dirty="0"/>
              <a:t>Einschulung</a:t>
            </a:r>
            <a:br>
              <a:rPr lang="de-DE"/>
            </a:br>
            <a:r>
              <a:rPr lang="de-DE"/>
              <a:t>2026</a:t>
            </a:r>
            <a:endParaRPr lang="de-DE" dirty="0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hultüten Kindergarten · Kostenloses Foto auf Pixabay">
            <a:extLst>
              <a:ext uri="{FF2B5EF4-FFF2-40B4-BE49-F238E27FC236}">
                <a16:creationId xmlns:a16="http://schemas.microsoft.com/office/drawing/2014/main" id="{FF02B5AB-DCA1-480F-A829-CEA3286ED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4" r="2590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" name="Grafik 5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609BC5EE-6385-4BA5-85E7-563296D6F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39714" y="2415850"/>
            <a:ext cx="2159300" cy="1011089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86214BD-AEE9-430B-9224-8E044E3C2A52}"/>
              </a:ext>
            </a:extLst>
          </p:cNvPr>
          <p:cNvSpPr txBox="1"/>
          <p:nvPr/>
        </p:nvSpPr>
        <p:spPr>
          <a:xfrm rot="-10800000" flipV="1">
            <a:off x="5644551" y="3834454"/>
            <a:ext cx="604999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dirty="0"/>
              <a:t>Informationen zur Schulfähigkeit und den Eltern-Kind-Nachmittagen finden Sie auf einer weiteren Präsentation.</a:t>
            </a:r>
          </a:p>
          <a:p>
            <a:endParaRPr lang="de-DE" sz="2400" dirty="0"/>
          </a:p>
          <a:p>
            <a:r>
              <a:rPr lang="de-DE" sz="2400" dirty="0"/>
              <a:t>Wir freuen uns auf Sie und Ihr Kind!</a:t>
            </a:r>
          </a:p>
        </p:txBody>
      </p:sp>
    </p:spTree>
    <p:extLst>
      <p:ext uri="{BB962C8B-B14F-4D97-AF65-F5344CB8AC3E}">
        <p14:creationId xmlns:p14="http://schemas.microsoft.com/office/powerpoint/2010/main" val="3862148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323</Words>
  <Application>Microsoft Office PowerPoint</Application>
  <PresentationFormat>Breitbild</PresentationFormat>
  <Paragraphs>63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Wingdings</vt:lpstr>
      <vt:lpstr>Wingdings 3</vt:lpstr>
      <vt:lpstr>Ion</vt:lpstr>
      <vt:lpstr>Einschulung 2026</vt:lpstr>
      <vt:lpstr>Einschulung 2026</vt:lpstr>
      <vt:lpstr>Einschulung 2026</vt:lpstr>
      <vt:lpstr>Einschulung 2026</vt:lpstr>
      <vt:lpstr>Einschulung 2026</vt:lpstr>
      <vt:lpstr>Einschulung 2026</vt:lpstr>
      <vt:lpstr>Einschulung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verwaltung</dc:creator>
  <cp:lastModifiedBy>Walke Cordula</cp:lastModifiedBy>
  <cp:revision>279</cp:revision>
  <dcterms:created xsi:type="dcterms:W3CDTF">2022-01-16T16:53:30Z</dcterms:created>
  <dcterms:modified xsi:type="dcterms:W3CDTF">2026-01-13T08:12:27Z</dcterms:modified>
</cp:coreProperties>
</file>